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57"/>
  </p:notes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  <p:sldId id="282" r:id="rId44"/>
    <p:sldId id="283" r:id="rId45"/>
    <p:sldId id="284" r:id="rId46"/>
    <p:sldId id="285" r:id="rId47"/>
    <p:sldId id="286" r:id="rId48"/>
    <p:sldId id="287" r:id="rId49"/>
    <p:sldId id="288" r:id="rId50"/>
    <p:sldId id="289" r:id="rId51"/>
    <p:sldId id="290" r:id="rId52"/>
    <p:sldId id="291" r:id="rId53"/>
    <p:sldId id="292" r:id="rId54"/>
    <p:sldId id="293" r:id="rId55"/>
    <p:sldId id="294" r:id="rId56"/>
    <p:sldId id="295" r:id="rId60"/>
    <p:sldId id="296" r:id="rId61"/>
    <p:sldId id="297" r:id="rId62"/>
  </p:sldIdLst>
  <p:sldSz cx="18288000" cy="10287000"/>
  <p:notesSz cx="6858000" cy="9144000"/>
  <p:embeddedFontLst>
    <p:embeddedFont>
      <p:font typeface="Aileron Regular" charset="1" panose="00000500000000000000"/>
      <p:regular r:id="rId6"/>
    </p:embeddedFont>
    <p:embeddedFont>
      <p:font typeface="Aileron Regular Bold" charset="1" panose="00000800000000000000"/>
      <p:regular r:id="rId7"/>
    </p:embeddedFont>
    <p:embeddedFont>
      <p:font typeface="Aileron Regular Italics" charset="1" panose="00000500000000000000"/>
      <p:regular r:id="rId8"/>
    </p:embeddedFont>
    <p:embeddedFont>
      <p:font typeface="Aileron Regular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Aileron Heavy" charset="1" panose="00000A00000000000000"/>
      <p:regular r:id="rId14"/>
    </p:embeddedFont>
    <p:embeddedFont>
      <p:font typeface="Aileron Heavy Bold" charset="1" panose="00000A00000000000000"/>
      <p:regular r:id="rId15"/>
    </p:embeddedFont>
    <p:embeddedFont>
      <p:font typeface="Aileron Heavy Italics" charset="1" panose="00000A00000000000000"/>
      <p:regular r:id="rId16"/>
    </p:embeddedFont>
    <p:embeddedFont>
      <p:font typeface="Aileron Heavy Bold Italics" charset="1" panose="00000A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slides/slide13.xml" Type="http://schemas.openxmlformats.org/officeDocument/2006/relationships/slide"/><Relationship Id="rId31" Target="slides/slide14.xml" Type="http://schemas.openxmlformats.org/officeDocument/2006/relationships/slide"/><Relationship Id="rId32" Target="slides/slide15.xml" Type="http://schemas.openxmlformats.org/officeDocument/2006/relationships/slide"/><Relationship Id="rId33" Target="slides/slide16.xml" Type="http://schemas.openxmlformats.org/officeDocument/2006/relationships/slide"/><Relationship Id="rId34" Target="slides/slide17.xml" Type="http://schemas.openxmlformats.org/officeDocument/2006/relationships/slide"/><Relationship Id="rId35" Target="slides/slide18.xml" Type="http://schemas.openxmlformats.org/officeDocument/2006/relationships/slide"/><Relationship Id="rId36" Target="slides/slide19.xml" Type="http://schemas.openxmlformats.org/officeDocument/2006/relationships/slide"/><Relationship Id="rId37" Target="slides/slide20.xml" Type="http://schemas.openxmlformats.org/officeDocument/2006/relationships/slide"/><Relationship Id="rId38" Target="slides/slide21.xml" Type="http://schemas.openxmlformats.org/officeDocument/2006/relationships/slide"/><Relationship Id="rId39" Target="slides/slide22.xml" Type="http://schemas.openxmlformats.org/officeDocument/2006/relationships/slide"/><Relationship Id="rId4" Target="theme/theme1.xml" Type="http://schemas.openxmlformats.org/officeDocument/2006/relationships/theme"/><Relationship Id="rId40" Target="slides/slide23.xml" Type="http://schemas.openxmlformats.org/officeDocument/2006/relationships/slide"/><Relationship Id="rId41" Target="slides/slide24.xml" Type="http://schemas.openxmlformats.org/officeDocument/2006/relationships/slide"/><Relationship Id="rId42" Target="slides/slide25.xml" Type="http://schemas.openxmlformats.org/officeDocument/2006/relationships/slide"/><Relationship Id="rId43" Target="slides/slide26.xml" Type="http://schemas.openxmlformats.org/officeDocument/2006/relationships/slide"/><Relationship Id="rId44" Target="slides/slide27.xml" Type="http://schemas.openxmlformats.org/officeDocument/2006/relationships/slide"/><Relationship Id="rId45" Target="slides/slide28.xml" Type="http://schemas.openxmlformats.org/officeDocument/2006/relationships/slide"/><Relationship Id="rId46" Target="slides/slide29.xml" Type="http://schemas.openxmlformats.org/officeDocument/2006/relationships/slide"/><Relationship Id="rId47" Target="slides/slide30.xml" Type="http://schemas.openxmlformats.org/officeDocument/2006/relationships/slide"/><Relationship Id="rId48" Target="slides/slide31.xml" Type="http://schemas.openxmlformats.org/officeDocument/2006/relationships/slide"/><Relationship Id="rId49" Target="slides/slide32.xml" Type="http://schemas.openxmlformats.org/officeDocument/2006/relationships/slide"/><Relationship Id="rId5" Target="tableStyles.xml" Type="http://schemas.openxmlformats.org/officeDocument/2006/relationships/tableStyles"/><Relationship Id="rId50" Target="slides/slide33.xml" Type="http://schemas.openxmlformats.org/officeDocument/2006/relationships/slide"/><Relationship Id="rId51" Target="slides/slide34.xml" Type="http://schemas.openxmlformats.org/officeDocument/2006/relationships/slide"/><Relationship Id="rId52" Target="slides/slide35.xml" Type="http://schemas.openxmlformats.org/officeDocument/2006/relationships/slide"/><Relationship Id="rId53" Target="slides/slide36.xml" Type="http://schemas.openxmlformats.org/officeDocument/2006/relationships/slide"/><Relationship Id="rId54" Target="slides/slide37.xml" Type="http://schemas.openxmlformats.org/officeDocument/2006/relationships/slide"/><Relationship Id="rId55" Target="slides/slide38.xml" Type="http://schemas.openxmlformats.org/officeDocument/2006/relationships/slide"/><Relationship Id="rId56" Target="slides/slide39.xml" Type="http://schemas.openxmlformats.org/officeDocument/2006/relationships/slide"/><Relationship Id="rId57" Target="notesMasters/notesMaster1.xml" Type="http://schemas.openxmlformats.org/officeDocument/2006/relationships/notesMaster"/><Relationship Id="rId58" Target="theme/theme2.xml" Type="http://schemas.openxmlformats.org/officeDocument/2006/relationships/theme"/><Relationship Id="rId59" Target="notesSlides/notesSlide1.xml" Type="http://schemas.openxmlformats.org/officeDocument/2006/relationships/notesSlide"/><Relationship Id="rId6" Target="fonts/font6.fntdata" Type="http://schemas.openxmlformats.org/officeDocument/2006/relationships/font"/><Relationship Id="rId60" Target="slides/slide40.xml" Type="http://schemas.openxmlformats.org/officeDocument/2006/relationships/slide"/><Relationship Id="rId61" Target="slides/slide41.xml" Type="http://schemas.openxmlformats.org/officeDocument/2006/relationships/slide"/><Relationship Id="rId62" Target="slides/slide42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9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การทดลองใช้ pandas ทดสอบการทำ กระบวนการสกัด กระบวนการแปลง และ กระบวนการโหลด ข้อมูล จากผลการทดลองพบว่า เป็น library ที่ใช้งานง่าย แต่จำเป็นต้องมีความรู้และความเข้าเรื่องโครงสร้างของข้อมูลที่อยู่ในรูปแบบตารางเป็นอย่างดี</a:t>
            </a:r>
          </a:p>
          <a:p>
            <a:pPr lvl="0"/>
            <a:r>
              <a:rPr lang="en-US"/>
              <a:t/>
            </a:r>
          </a:p>
          <a:p>
            <a:pPr lvl="0"/>
            <a:r>
              <a:rPr lang="en-US"/>
              <a:t/>
            </a:r>
          </a:p>
          <a:p>
            <a:pPr lvl="0"/>
            <a:r>
              <a:rPr lang="en-US"/>
              <a:t>ตัวอย่างทดลองใช้งาน scikit-learn สามารถใช้ในการจดจำภาพของตัวเลขที่เขียนด้วยลายมือได้ อย่างไร ตั้งแต่ 0-9 ชุดข้อมูลตัวเลขประกอบด้วยภาพตัวเลขขนาด 8x8 พิกเซล จากนั้น จากนั้นแบ่งข้อมูลออกเป็นชุดฝึกและทดสอบชุดย่อย และใส่ตัวแยกประเภทเวกเตอร์ที่รองรับบน function train ของ scikit learn จากผลการทดลองพบว่า เป็น library ที่ใช้งานยาก เนื่องด้วยผู้ใช้งานจำเป็นต้องมีความรู้พื้นฐานด้าน การเรียนรู้ของเครื่อง (Machine Learning) เป็นอย่างดี แต่การใช้งานต่างๆ เช่น การเรียกการทำงานที่ตัว library มีมาให้ การจัดการกับข้อมูลที่อยู่ในรูปแบบตาราง นั้นใช้งานง่าย</a:t>
            </a:r>
          </a:p>
          <a:p>
            <a:pPr lvl="0"/>
            <a:r>
              <a:rPr lang="en-US"/>
              <a:t/>
            </a:r>
          </a:p>
          <a:p>
            <a:pPr lvl="0"/>
            <a:r>
              <a:rPr lang="en-US"/>
              <a:t>การติดตั้ง pip install django โดยจะติดตั้งลงใน virtual environment โดยใช้งานผ่าน virtual environment wrapper เพื่อสดวกในการจัดเก็บ file และใช้งาน จากผลการทดลองพบว่า การใช้งาน : ใช้งานง่ายเนื่องจากเป็น Architectural Style แบบ MVT ทำให้ constructure ของ project เข้าใจง่าย การ config : ค่อนข้างที่จะยุ่งยากและไม่ยืดหยุ่นเนื่องด้วยตัว framework ลองรับแค่ Database แบบ SQL ถ้าอยากให้รองรับแบบ No-SQL ต้องลง library เพิ่มเติม</a:t>
            </a:r>
          </a:p>
          <a:p>
            <a:pPr lvl="0"/>
            <a:r>
              <a:rPr lang="en-US"/>
              <a:t/>
            </a:r>
          </a:p>
          <a:p>
            <a:pPr lvl="0"/>
            <a:r>
              <a:rPr lang="en-US"/>
              <a:t>การติดตั้งจะติดตั้ง ผ่าน Website โดยจะ monitoring Database ผ่าน Application MongoDB Compass และเชื่อมต่อกับตัว project ที่พัฒนาผ่าน connection string ที่ MongoDB เตรียมไว้ให้เลย ผลการทดลองพบว่า การใช้งาน : ใช้งานได้ง่ายผ่าน UI ของ MongoDB Compass การ Config : เข้าใจง่ายโดยปรับแต่งได้ผ่าน MongoDB Compass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4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4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50.png" Type="http://schemas.openxmlformats.org/officeDocument/2006/relationships/image"/><Relationship Id="rId9" Target="../media/image51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52.png" Type="http://schemas.openxmlformats.org/officeDocument/2006/relationships/image"/><Relationship Id="rId5" Target="../media/image53.svg" Type="http://schemas.openxmlformats.org/officeDocument/2006/relationships/image"/><Relationship Id="rId6" Target="../media/image54.png" Type="http://schemas.openxmlformats.org/officeDocument/2006/relationships/image"/><Relationship Id="rId7" Target="../media/image55.svg" Type="http://schemas.openxmlformats.org/officeDocument/2006/relationships/image"/><Relationship Id="rId8" Target="../media/image56.png" Type="http://schemas.openxmlformats.org/officeDocument/2006/relationships/image"/><Relationship Id="rId9" Target="../media/image57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8.png" Type="http://schemas.openxmlformats.org/officeDocument/2006/relationships/image"/><Relationship Id="rId7" Target="../media/image59.svg" Type="http://schemas.openxmlformats.org/officeDocument/2006/relationships/image"/><Relationship Id="rId8" Target="../media/image60.png" Type="http://schemas.openxmlformats.org/officeDocument/2006/relationships/image"/><Relationship Id="rId9" Target="../media/image61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2.png" Type="http://schemas.openxmlformats.org/officeDocument/2006/relationships/image"/><Relationship Id="rId7" Target="../media/image63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64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65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66.jpe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jpe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69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69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8.png" Type="http://schemas.openxmlformats.org/officeDocument/2006/relationships/image"/><Relationship Id="rId11" Target="../media/image79.svg" Type="http://schemas.openxmlformats.org/officeDocument/2006/relationships/image"/><Relationship Id="rId12" Target="../media/image80.png" Type="http://schemas.openxmlformats.org/officeDocument/2006/relationships/image"/><Relationship Id="rId13" Target="../media/image81.svg" Type="http://schemas.openxmlformats.org/officeDocument/2006/relationships/image"/><Relationship Id="rId14" Target="../media/image82.png" Type="http://schemas.openxmlformats.org/officeDocument/2006/relationships/image"/><Relationship Id="rId15" Target="../media/image83.svg" Type="http://schemas.openxmlformats.org/officeDocument/2006/relationships/image"/><Relationship Id="rId16" Target="../media/image84.png" Type="http://schemas.openxmlformats.org/officeDocument/2006/relationships/image"/><Relationship Id="rId17" Target="../media/image85.svg" Type="http://schemas.openxmlformats.org/officeDocument/2006/relationships/image"/><Relationship Id="rId18" Target="../media/image86.png" Type="http://schemas.openxmlformats.org/officeDocument/2006/relationships/image"/><Relationship Id="rId19" Target="../media/image87.svg" Type="http://schemas.openxmlformats.org/officeDocument/2006/relationships/image"/><Relationship Id="rId2" Target="../media/image70.png" Type="http://schemas.openxmlformats.org/officeDocument/2006/relationships/image"/><Relationship Id="rId20" Target="../media/image88.png" Type="http://schemas.openxmlformats.org/officeDocument/2006/relationships/image"/><Relationship Id="rId21" Target="../media/image89.svg" Type="http://schemas.openxmlformats.org/officeDocument/2006/relationships/image"/><Relationship Id="rId22" Target="../media/image90.png" Type="http://schemas.openxmlformats.org/officeDocument/2006/relationships/image"/><Relationship Id="rId23" Target="../media/image91.svg" Type="http://schemas.openxmlformats.org/officeDocument/2006/relationships/image"/><Relationship Id="rId24" Target="../media/image92.png" Type="http://schemas.openxmlformats.org/officeDocument/2006/relationships/image"/><Relationship Id="rId25" Target="../media/image93.svg" Type="http://schemas.openxmlformats.org/officeDocument/2006/relationships/image"/><Relationship Id="rId26" Target="../media/image94.png" Type="http://schemas.openxmlformats.org/officeDocument/2006/relationships/image"/><Relationship Id="rId27" Target="../media/image95.svg" Type="http://schemas.openxmlformats.org/officeDocument/2006/relationships/image"/><Relationship Id="rId28" Target="../media/image96.png" Type="http://schemas.openxmlformats.org/officeDocument/2006/relationships/image"/><Relationship Id="rId29" Target="../media/image97.svg" Type="http://schemas.openxmlformats.org/officeDocument/2006/relationships/image"/><Relationship Id="rId3" Target="../media/image71.svg" Type="http://schemas.openxmlformats.org/officeDocument/2006/relationships/image"/><Relationship Id="rId30" Target="../media/image98.png" Type="http://schemas.openxmlformats.org/officeDocument/2006/relationships/image"/><Relationship Id="rId31" Target="../media/image99.svg" Type="http://schemas.openxmlformats.org/officeDocument/2006/relationships/image"/><Relationship Id="rId32" Target="../media/image100.png" Type="http://schemas.openxmlformats.org/officeDocument/2006/relationships/image"/><Relationship Id="rId33" Target="../media/image101.svg" Type="http://schemas.openxmlformats.org/officeDocument/2006/relationships/image"/><Relationship Id="rId34" Target="../media/image102.png" Type="http://schemas.openxmlformats.org/officeDocument/2006/relationships/image"/><Relationship Id="rId35" Target="../media/image103.svg" Type="http://schemas.openxmlformats.org/officeDocument/2006/relationships/image"/><Relationship Id="rId36" Target="../media/image104.png" Type="http://schemas.openxmlformats.org/officeDocument/2006/relationships/image"/><Relationship Id="rId37" Target="../media/image105.svg" Type="http://schemas.openxmlformats.org/officeDocument/2006/relationships/image"/><Relationship Id="rId38" Target="../media/image106.png" Type="http://schemas.openxmlformats.org/officeDocument/2006/relationships/image"/><Relationship Id="rId39" Target="../media/image107.svg" Type="http://schemas.openxmlformats.org/officeDocument/2006/relationships/image"/><Relationship Id="rId4" Target="../media/image72.png" Type="http://schemas.openxmlformats.org/officeDocument/2006/relationships/image"/><Relationship Id="rId40" Target="../media/image108.png" Type="http://schemas.openxmlformats.org/officeDocument/2006/relationships/image"/><Relationship Id="rId41" Target="../media/image109.svg" Type="http://schemas.openxmlformats.org/officeDocument/2006/relationships/image"/><Relationship Id="rId42" Target="../media/image110.png" Type="http://schemas.openxmlformats.org/officeDocument/2006/relationships/image"/><Relationship Id="rId43" Target="../media/image111.svg" Type="http://schemas.openxmlformats.org/officeDocument/2006/relationships/image"/><Relationship Id="rId44" Target="../media/image112.png" Type="http://schemas.openxmlformats.org/officeDocument/2006/relationships/image"/><Relationship Id="rId45" Target="../media/image113.svg" Type="http://schemas.openxmlformats.org/officeDocument/2006/relationships/image"/><Relationship Id="rId46" Target="../media/image114.png" Type="http://schemas.openxmlformats.org/officeDocument/2006/relationships/image"/><Relationship Id="rId47" Target="../media/image115.svg" Type="http://schemas.openxmlformats.org/officeDocument/2006/relationships/image"/><Relationship Id="rId48" Target="../media/image116.png" Type="http://schemas.openxmlformats.org/officeDocument/2006/relationships/image"/><Relationship Id="rId49" Target="../media/image117.svg" Type="http://schemas.openxmlformats.org/officeDocument/2006/relationships/image"/><Relationship Id="rId5" Target="../media/image73.svg" Type="http://schemas.openxmlformats.org/officeDocument/2006/relationships/image"/><Relationship Id="rId50" Target="../media/image118.png" Type="http://schemas.openxmlformats.org/officeDocument/2006/relationships/image"/><Relationship Id="rId51" Target="../media/image119.svg" Type="http://schemas.openxmlformats.org/officeDocument/2006/relationships/image"/><Relationship Id="rId52" Target="../media/image120.png" Type="http://schemas.openxmlformats.org/officeDocument/2006/relationships/image"/><Relationship Id="rId53" Target="../media/image121.svg" Type="http://schemas.openxmlformats.org/officeDocument/2006/relationships/image"/><Relationship Id="rId54" Target="../media/image122.png" Type="http://schemas.openxmlformats.org/officeDocument/2006/relationships/image"/><Relationship Id="rId55" Target="../media/image123.svg" Type="http://schemas.openxmlformats.org/officeDocument/2006/relationships/image"/><Relationship Id="rId56" Target="../media/image124.png" Type="http://schemas.openxmlformats.org/officeDocument/2006/relationships/image"/><Relationship Id="rId57" Target="../media/image125.svg" Type="http://schemas.openxmlformats.org/officeDocument/2006/relationships/image"/><Relationship Id="rId58" Target="../media/image126.png" Type="http://schemas.openxmlformats.org/officeDocument/2006/relationships/image"/><Relationship Id="rId59" Target="../media/image127.svg" Type="http://schemas.openxmlformats.org/officeDocument/2006/relationships/image"/><Relationship Id="rId6" Target="../media/image74.png" Type="http://schemas.openxmlformats.org/officeDocument/2006/relationships/image"/><Relationship Id="rId60" Target="../media/image128.png" Type="http://schemas.openxmlformats.org/officeDocument/2006/relationships/image"/><Relationship Id="rId61" Target="../media/image129.svg" Type="http://schemas.openxmlformats.org/officeDocument/2006/relationships/image"/><Relationship Id="rId7" Target="../media/image75.svg" Type="http://schemas.openxmlformats.org/officeDocument/2006/relationships/image"/><Relationship Id="rId8" Target="../media/image76.png" Type="http://schemas.openxmlformats.org/officeDocument/2006/relationships/image"/><Relationship Id="rId9" Target="../media/image77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30.png" Type="http://schemas.openxmlformats.org/officeDocument/2006/relationships/image"/><Relationship Id="rId6" Target="../media/image13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2.png" Type="http://schemas.openxmlformats.org/officeDocument/2006/relationships/image"/><Relationship Id="rId5" Target="../media/image133.sv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6.png" Type="http://schemas.openxmlformats.org/officeDocument/2006/relationships/image"/><Relationship Id="rId11" Target="../media/image137.svg" Type="http://schemas.openxmlformats.org/officeDocument/2006/relationships/image"/><Relationship Id="rId12" Target="../media/image138.png" Type="http://schemas.openxmlformats.org/officeDocument/2006/relationships/image"/><Relationship Id="rId13" Target="../media/image139.svg" Type="http://schemas.openxmlformats.org/officeDocument/2006/relationships/image"/><Relationship Id="rId2" Target="../media/image134.png" Type="http://schemas.openxmlformats.org/officeDocument/2006/relationships/image"/><Relationship Id="rId3" Target="../media/image135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3DB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091839"/>
            <a:ext cx="8863168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040"/>
              </a:lnSpc>
            </a:pPr>
            <a:r>
              <a:rPr lang="en-US" sz="4200">
                <a:solidFill>
                  <a:srgbClr val="08104D"/>
                </a:solidFill>
                <a:cs typeface="Aileron Regular"/>
              </a:rPr>
              <a:t>ระบบแนะนำสำหรับการบริหารหลักสูตรวิศวกรรมคอมพิวเตอร์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866274"/>
            <a:ext cx="11408729" cy="1530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92"/>
              </a:lnSpc>
            </a:pPr>
            <a:r>
              <a:rPr lang="en-US" spc="-56" sz="5600">
                <a:solidFill>
                  <a:srgbClr val="08104D"/>
                </a:solidFill>
                <a:latin typeface="Aileron Heavy Bold"/>
              </a:rPr>
              <a:t>Recommendation System for CE Curriculum administrators</a:t>
            </a:r>
          </a:p>
        </p:txBody>
      </p:sp>
      <p:grpSp>
        <p:nvGrpSpPr>
          <p:cNvPr name="Group 4" id="4"/>
          <p:cNvGrpSpPr/>
          <p:nvPr/>
        </p:nvGrpSpPr>
        <p:grpSpPr>
          <a:xfrm rot="-10800000">
            <a:off x="8396132" y="9483972"/>
            <a:ext cx="1495736" cy="803028"/>
            <a:chOff x="0" y="0"/>
            <a:chExt cx="2354580" cy="1264123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2353310" cy="1264123"/>
            </a:xfrm>
            <a:custGeom>
              <a:avLst/>
              <a:gdLst/>
              <a:ahLst/>
              <a:cxnLst/>
              <a:rect r="r" b="b" t="t" l="l"/>
              <a:pathLst>
                <a:path h="1264123" w="2353310">
                  <a:moveTo>
                    <a:pt x="784860" y="1196813"/>
                  </a:moveTo>
                  <a:cubicBezTo>
                    <a:pt x="905510" y="1237453"/>
                    <a:pt x="1042670" y="1264123"/>
                    <a:pt x="1177290" y="1264123"/>
                  </a:cubicBezTo>
                  <a:cubicBezTo>
                    <a:pt x="1311910" y="1264123"/>
                    <a:pt x="1441450" y="1241263"/>
                    <a:pt x="1560830" y="1200623"/>
                  </a:cubicBezTo>
                  <a:cubicBezTo>
                    <a:pt x="1563370" y="1199353"/>
                    <a:pt x="1565910" y="1199353"/>
                    <a:pt x="1568450" y="1198083"/>
                  </a:cubicBezTo>
                  <a:cubicBezTo>
                    <a:pt x="2016760" y="1035523"/>
                    <a:pt x="2346960" y="606263"/>
                    <a:pt x="2353310" y="1095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516"/>
                  </a:lnTo>
                  <a:cubicBezTo>
                    <a:pt x="6350" y="608803"/>
                    <a:pt x="331470" y="1038063"/>
                    <a:pt x="784860" y="1196813"/>
                  </a:cubicBezTo>
                  <a:close/>
                </a:path>
              </a:pathLst>
            </a:custGeom>
            <a:solidFill>
              <a:srgbClr val="4C98A8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9004563" y="9805808"/>
            <a:ext cx="278873" cy="43822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660364" y="2799599"/>
            <a:ext cx="4598936" cy="4766724"/>
          </a:xfrm>
          <a:prstGeom prst="rect">
            <a:avLst/>
          </a:prstGeom>
        </p:spPr>
      </p:pic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496246" y="6944087"/>
            <a:ext cx="306051" cy="306051"/>
            <a:chOff x="0" y="0"/>
            <a:chExt cx="1708150" cy="170815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2805386" y="4095076"/>
            <a:ext cx="202268" cy="202268"/>
            <a:chOff x="1371600" y="6705600"/>
            <a:chExt cx="10972800" cy="10972800"/>
          </a:xfrm>
        </p:grpSpPr>
        <p:sp>
          <p:nvSpPr>
            <p:cNvPr name="Freeform 11" id="11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4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470421" y="2720677"/>
            <a:ext cx="2665105" cy="4845646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96246" y="2720677"/>
            <a:ext cx="275759" cy="27575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774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396132" y="9483972"/>
            <a:ext cx="1495736" cy="803028"/>
            <a:chOff x="0" y="0"/>
            <a:chExt cx="2354580" cy="126412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353310" cy="1264123"/>
            </a:xfrm>
            <a:custGeom>
              <a:avLst/>
              <a:gdLst/>
              <a:ahLst/>
              <a:cxnLst/>
              <a:rect r="r" b="b" t="t" l="l"/>
              <a:pathLst>
                <a:path h="1264123" w="2353310">
                  <a:moveTo>
                    <a:pt x="784860" y="1196813"/>
                  </a:moveTo>
                  <a:cubicBezTo>
                    <a:pt x="905510" y="1237453"/>
                    <a:pt x="1042670" y="1264123"/>
                    <a:pt x="1177290" y="1264123"/>
                  </a:cubicBezTo>
                  <a:cubicBezTo>
                    <a:pt x="1311910" y="1264123"/>
                    <a:pt x="1441450" y="1241263"/>
                    <a:pt x="1560830" y="1200623"/>
                  </a:cubicBezTo>
                  <a:cubicBezTo>
                    <a:pt x="1563370" y="1199353"/>
                    <a:pt x="1565910" y="1199353"/>
                    <a:pt x="1568450" y="1198083"/>
                  </a:cubicBezTo>
                  <a:cubicBezTo>
                    <a:pt x="2016760" y="1035523"/>
                    <a:pt x="2346960" y="606263"/>
                    <a:pt x="2353310" y="1095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516"/>
                  </a:lnTo>
                  <a:cubicBezTo>
                    <a:pt x="6350" y="608803"/>
                    <a:pt x="331470" y="1038063"/>
                    <a:pt x="784860" y="1196813"/>
                  </a:cubicBezTo>
                  <a:close/>
                </a:path>
              </a:pathLst>
            </a:custGeom>
            <a:solidFill>
              <a:srgbClr val="3E5445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9004563" y="9805808"/>
            <a:ext cx="278873" cy="43822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513996" y="1234740"/>
            <a:ext cx="9260009" cy="1264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8000">
                <a:solidFill>
                  <a:srgbClr val="ECF2FE"/>
                </a:solidFill>
                <a:latin typeface="Aileron Heavy Bold"/>
              </a:rPr>
              <a:t>Objective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95300" y="6272172"/>
            <a:ext cx="6772636" cy="2502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975"/>
              </a:lnSpc>
              <a:spcBef>
                <a:spcPct val="0"/>
              </a:spcBef>
            </a:pPr>
            <a:r>
              <a:rPr lang="en-US" sz="2799">
                <a:solidFill>
                  <a:srgbClr val="ECF2FE"/>
                </a:solidFill>
                <a:latin typeface="Aileron Regular"/>
              </a:rPr>
              <a:t>4. เพื่อนำข้อมูลการพยากรณ์อาชีพในอนาคตของนักศึกษาในสถาบันมาแสดงเป็นแผนภาพกราฟิกในการอำนวยความสะดวกให้หน่วยงานภายนอก ได้รับทราบว่าหลักสูตรปัจจุบันของสถาบันสามารถผลิตบุคลากรที่มีความชํานาญด้านใดได้บ้าง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68442" y="6272172"/>
            <a:ext cx="6853849" cy="1492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975"/>
              </a:lnSpc>
              <a:spcBef>
                <a:spcPct val="0"/>
              </a:spcBef>
            </a:pPr>
            <a:r>
              <a:rPr lang="en-US" sz="2799">
                <a:solidFill>
                  <a:srgbClr val="ECF2FE"/>
                </a:solidFill>
                <a:latin typeface="Aileron Regular"/>
              </a:rPr>
              <a:t>3. เพื่อนำข้อมูลผลการเรียนของนักศึกษาในอดีต มาพัฒนาเป็นระบบแนะนำและวางแผนการเรียนของนักศึกษาได้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4212352" y="3835150"/>
            <a:ext cx="2042203" cy="2042203"/>
            <a:chOff x="1371600" y="6705600"/>
            <a:chExt cx="10972800" cy="10972800"/>
          </a:xfrm>
        </p:grpSpPr>
        <p:sp>
          <p:nvSpPr>
            <p:cNvPr name="Freeform 9" id="9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4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2033445" y="3835150"/>
            <a:ext cx="2042203" cy="2042203"/>
            <a:chOff x="1371600" y="6705600"/>
            <a:chExt cx="10972800" cy="10972800"/>
          </a:xfrm>
        </p:grpSpPr>
        <p:sp>
          <p:nvSpPr>
            <p:cNvPr name="Freeform 11" id="11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4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33445" y="3991473"/>
            <a:ext cx="1764855" cy="1729558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579289" y="3627028"/>
            <a:ext cx="1296799" cy="204220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168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396132" y="9483972"/>
            <a:ext cx="1495736" cy="803028"/>
            <a:chOff x="0" y="0"/>
            <a:chExt cx="2354580" cy="126412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353310" cy="1264123"/>
            </a:xfrm>
            <a:custGeom>
              <a:avLst/>
              <a:gdLst/>
              <a:ahLst/>
              <a:cxnLst/>
              <a:rect r="r" b="b" t="t" l="l"/>
              <a:pathLst>
                <a:path h="1264123" w="2353310">
                  <a:moveTo>
                    <a:pt x="784860" y="1196813"/>
                  </a:moveTo>
                  <a:cubicBezTo>
                    <a:pt x="905510" y="1237453"/>
                    <a:pt x="1042670" y="1264123"/>
                    <a:pt x="1177290" y="1264123"/>
                  </a:cubicBezTo>
                  <a:cubicBezTo>
                    <a:pt x="1311910" y="1264123"/>
                    <a:pt x="1441450" y="1241263"/>
                    <a:pt x="1560830" y="1200623"/>
                  </a:cubicBezTo>
                  <a:cubicBezTo>
                    <a:pt x="1563370" y="1199353"/>
                    <a:pt x="1565910" y="1199353"/>
                    <a:pt x="1568450" y="1198083"/>
                  </a:cubicBezTo>
                  <a:cubicBezTo>
                    <a:pt x="2016760" y="1035523"/>
                    <a:pt x="2346960" y="606263"/>
                    <a:pt x="2353310" y="1095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516"/>
                  </a:lnTo>
                  <a:cubicBezTo>
                    <a:pt x="6350" y="608803"/>
                    <a:pt x="331470" y="1038063"/>
                    <a:pt x="784860" y="1196813"/>
                  </a:cubicBezTo>
                  <a:close/>
                </a:path>
              </a:pathLst>
            </a:custGeom>
            <a:solidFill>
              <a:srgbClr val="E69878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9004563" y="9805808"/>
            <a:ext cx="278873" cy="43822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15190" y="1757262"/>
            <a:ext cx="6534084" cy="6772476"/>
          </a:xfrm>
          <a:prstGeom prst="rect">
            <a:avLst/>
          </a:prstGeom>
        </p:spPr>
      </p:pic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415190" y="3350235"/>
            <a:ext cx="554805" cy="554805"/>
            <a:chOff x="0" y="0"/>
            <a:chExt cx="1708150" cy="170815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E69878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030642" y="7998416"/>
            <a:ext cx="343291" cy="343291"/>
            <a:chOff x="1371600" y="6705600"/>
            <a:chExt cx="10972800" cy="10972800"/>
          </a:xfrm>
        </p:grpSpPr>
        <p:sp>
          <p:nvSpPr>
            <p:cNvPr name="Freeform 9" id="9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4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48153" y="1570192"/>
            <a:ext cx="374141" cy="374141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0969995" y="3627637"/>
            <a:ext cx="5671662" cy="3558968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1977206" y="3816088"/>
            <a:ext cx="7813526" cy="2654824"/>
            <a:chOff x="0" y="0"/>
            <a:chExt cx="10418034" cy="3539765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57150"/>
              <a:ext cx="10418034" cy="24800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7511"/>
                </a:lnSpc>
                <a:spcBef>
                  <a:spcPct val="0"/>
                </a:spcBef>
              </a:pPr>
              <a:r>
                <a:rPr lang="en-US" spc="-57" sz="5777">
                  <a:solidFill>
                    <a:srgbClr val="ECF2FE"/>
                  </a:solidFill>
                  <a:latin typeface="Aileron Regular Bold"/>
                </a:rPr>
                <a:t>Theoretical Background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2830301"/>
              <a:ext cx="10363857" cy="7094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544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ECF2FE"/>
                  </a:solidFill>
                  <a:cs typeface="Aileron Regular"/>
                </a:rPr>
                <a:t>ทฤษฎีที่เกี่ยวข้อง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168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396132" y="9483972"/>
            <a:ext cx="1495736" cy="803028"/>
            <a:chOff x="0" y="0"/>
            <a:chExt cx="2354580" cy="126412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353310" cy="1264123"/>
            </a:xfrm>
            <a:custGeom>
              <a:avLst/>
              <a:gdLst/>
              <a:ahLst/>
              <a:cxnLst/>
              <a:rect r="r" b="b" t="t" l="l"/>
              <a:pathLst>
                <a:path h="1264123" w="2353310">
                  <a:moveTo>
                    <a:pt x="784860" y="1196813"/>
                  </a:moveTo>
                  <a:cubicBezTo>
                    <a:pt x="905510" y="1237453"/>
                    <a:pt x="1042670" y="1264123"/>
                    <a:pt x="1177290" y="1264123"/>
                  </a:cubicBezTo>
                  <a:cubicBezTo>
                    <a:pt x="1311910" y="1264123"/>
                    <a:pt x="1441450" y="1241263"/>
                    <a:pt x="1560830" y="1200623"/>
                  </a:cubicBezTo>
                  <a:cubicBezTo>
                    <a:pt x="1563370" y="1199353"/>
                    <a:pt x="1565910" y="1199353"/>
                    <a:pt x="1568450" y="1198083"/>
                  </a:cubicBezTo>
                  <a:cubicBezTo>
                    <a:pt x="2016760" y="1035523"/>
                    <a:pt x="2346960" y="606263"/>
                    <a:pt x="2353310" y="1095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516"/>
                  </a:lnTo>
                  <a:cubicBezTo>
                    <a:pt x="6350" y="608803"/>
                    <a:pt x="331470" y="1038063"/>
                    <a:pt x="784860" y="1196813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9004563" y="9805808"/>
            <a:ext cx="278873" cy="438229"/>
          </a:xfrm>
          <a:prstGeom prst="rect">
            <a:avLst/>
          </a:prstGeom>
        </p:spPr>
      </p:pic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640722" y="3257779"/>
            <a:ext cx="406234" cy="406234"/>
            <a:chOff x="0" y="0"/>
            <a:chExt cx="1708150" cy="170815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640722" y="6302857"/>
            <a:ext cx="406234" cy="406234"/>
            <a:chOff x="0" y="0"/>
            <a:chExt cx="1708150" cy="170815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971550"/>
            <a:ext cx="9683864" cy="997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59"/>
              </a:lnSpc>
              <a:spcBef>
                <a:spcPct val="0"/>
              </a:spcBef>
            </a:pPr>
            <a:r>
              <a:rPr lang="en-US" spc="-61" sz="6199">
                <a:solidFill>
                  <a:srgbClr val="ECF2FE"/>
                </a:solidFill>
                <a:latin typeface="Aileron Regular Bold"/>
              </a:rPr>
              <a:t> Recommendation System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397569" y="3160503"/>
            <a:ext cx="13811480" cy="1982997"/>
            <a:chOff x="0" y="0"/>
            <a:chExt cx="18415307" cy="264399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47625"/>
              <a:ext cx="18415307" cy="10551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6499"/>
                </a:lnSpc>
                <a:spcBef>
                  <a:spcPct val="0"/>
                </a:spcBef>
              </a:pPr>
              <a:r>
                <a:rPr lang="en-US" spc="-49" sz="4999">
                  <a:solidFill>
                    <a:srgbClr val="ECF2FE"/>
                  </a:solidFill>
                  <a:latin typeface="Aileron Heavy Bold"/>
                </a:rPr>
                <a:t>What is it ?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219606"/>
              <a:ext cx="18415307" cy="14243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401"/>
                </a:lnSpc>
              </a:pPr>
              <a:r>
                <a:rPr lang="en-US" sz="3099">
                  <a:solidFill>
                    <a:srgbClr val="ECF2FE"/>
                  </a:solidFill>
                  <a:cs typeface="Aileron Regular"/>
                </a:rPr>
                <a:t>ระบบที่จะแนะนำสิ่ง (item) ที่ “เหมาะสม” ให้กับผู้ใช้ โดย item เป็นได้ตั้งแต่ ข่าว, เนื้อหา, เพลง, course เรียน, โดยระบบสามารถให้คำแนะนำที่ต่างกันตามความชอบของแต่ละผู้ใช้ได้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397569" y="6205581"/>
            <a:ext cx="5907874" cy="2011816"/>
            <a:chOff x="0" y="0"/>
            <a:chExt cx="7877166" cy="2682422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38100"/>
              <a:ext cx="7877166" cy="7446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550"/>
                </a:lnSpc>
                <a:spcBef>
                  <a:spcPct val="0"/>
                </a:spcBef>
              </a:pPr>
              <a:r>
                <a:rPr lang="en-US" spc="-34" sz="3500">
                  <a:solidFill>
                    <a:srgbClr val="ECF2FE"/>
                  </a:solidFill>
                  <a:cs typeface="Aileron Heavy Bold"/>
                </a:rPr>
                <a:t>ประเภท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928138"/>
              <a:ext cx="7877166" cy="17542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550"/>
                </a:lnSpc>
              </a:pPr>
              <a:r>
                <a:rPr lang="en-US" sz="2500">
                  <a:solidFill>
                    <a:srgbClr val="ECF2FE"/>
                  </a:solidFill>
                  <a:latin typeface="Aileron Regular"/>
                </a:rPr>
                <a:t>Content-based Filtering</a:t>
              </a:r>
            </a:p>
            <a:p>
              <a:pPr algn="just">
                <a:lnSpc>
                  <a:spcPts val="3550"/>
                </a:lnSpc>
              </a:pPr>
              <a:r>
                <a:rPr lang="en-US" sz="2500">
                  <a:solidFill>
                    <a:srgbClr val="ECF2FE"/>
                  </a:solidFill>
                  <a:latin typeface="Aileron Regular"/>
                </a:rPr>
                <a:t>Collaborative Filtering</a:t>
              </a:r>
            </a:p>
            <a:p>
              <a:pPr algn="just" marL="0" indent="0" lvl="0">
                <a:lnSpc>
                  <a:spcPts val="3549"/>
                </a:lnSpc>
              </a:pPr>
              <a:r>
                <a:rPr lang="en-US" sz="2499">
                  <a:solidFill>
                    <a:srgbClr val="ECF2FE"/>
                  </a:solidFill>
                  <a:latin typeface="Aileron Regular"/>
                </a:rPr>
                <a:t>Hybrid system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168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396132" y="9483972"/>
            <a:ext cx="1495736" cy="803028"/>
            <a:chOff x="0" y="0"/>
            <a:chExt cx="2354580" cy="126412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353310" cy="1264123"/>
            </a:xfrm>
            <a:custGeom>
              <a:avLst/>
              <a:gdLst/>
              <a:ahLst/>
              <a:cxnLst/>
              <a:rect r="r" b="b" t="t" l="l"/>
              <a:pathLst>
                <a:path h="1264123" w="2353310">
                  <a:moveTo>
                    <a:pt x="784860" y="1196813"/>
                  </a:moveTo>
                  <a:cubicBezTo>
                    <a:pt x="905510" y="1237453"/>
                    <a:pt x="1042670" y="1264123"/>
                    <a:pt x="1177290" y="1264123"/>
                  </a:cubicBezTo>
                  <a:cubicBezTo>
                    <a:pt x="1311910" y="1264123"/>
                    <a:pt x="1441450" y="1241263"/>
                    <a:pt x="1560830" y="1200623"/>
                  </a:cubicBezTo>
                  <a:cubicBezTo>
                    <a:pt x="1563370" y="1199353"/>
                    <a:pt x="1565910" y="1199353"/>
                    <a:pt x="1568450" y="1198083"/>
                  </a:cubicBezTo>
                  <a:cubicBezTo>
                    <a:pt x="2016760" y="1035523"/>
                    <a:pt x="2346960" y="606263"/>
                    <a:pt x="2353310" y="1095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516"/>
                  </a:lnTo>
                  <a:cubicBezTo>
                    <a:pt x="6350" y="608803"/>
                    <a:pt x="331470" y="1038063"/>
                    <a:pt x="784860" y="1196813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9004563" y="9805808"/>
            <a:ext cx="278873" cy="438229"/>
          </a:xfrm>
          <a:prstGeom prst="rect">
            <a:avLst/>
          </a:prstGeom>
        </p:spPr>
      </p:pic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661891" y="6030378"/>
            <a:ext cx="406234" cy="406234"/>
            <a:chOff x="0" y="0"/>
            <a:chExt cx="1708150" cy="170815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661891" y="2923127"/>
            <a:ext cx="406234" cy="406234"/>
            <a:chOff x="0" y="0"/>
            <a:chExt cx="1708150" cy="170815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661891" y="1256323"/>
            <a:ext cx="10835000" cy="997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59"/>
              </a:lnSpc>
              <a:spcBef>
                <a:spcPct val="0"/>
              </a:spcBef>
            </a:pPr>
            <a:r>
              <a:rPr lang="en-US" spc="-61" sz="6199">
                <a:solidFill>
                  <a:srgbClr val="ECF2FE"/>
                </a:solidFill>
                <a:latin typeface="Aileron Regular Bold"/>
              </a:rPr>
              <a:t>Classification and Prediction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418738" y="2730904"/>
            <a:ext cx="13904066" cy="2535447"/>
            <a:chOff x="0" y="0"/>
            <a:chExt cx="18538755" cy="338059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47625"/>
              <a:ext cx="18538755" cy="10551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6499"/>
                </a:lnSpc>
                <a:spcBef>
                  <a:spcPct val="0"/>
                </a:spcBef>
              </a:pPr>
              <a:r>
                <a:rPr lang="en-US" spc="-49" sz="4999">
                  <a:solidFill>
                    <a:srgbClr val="ECF2FE"/>
                  </a:solidFill>
                  <a:latin typeface="Aileron Heavy Bold"/>
                </a:rPr>
                <a:t>What is it ?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219606"/>
              <a:ext cx="18538755" cy="21609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4401"/>
                </a:lnSpc>
              </a:pPr>
              <a:r>
                <a:rPr lang="en-US" sz="3099">
                  <a:solidFill>
                    <a:srgbClr val="ECF2FE"/>
                  </a:solidFill>
                  <a:cs typeface="Aileron Regular"/>
                </a:rPr>
                <a:t>เทคนิคการจำแนกประเภทข้อมูล โดยสร้างโมเดลจัดการข้อมูลให้อยู่ในกลุ่มที่กำหนดมาให้ จากกลุ่มตัวอย่างข้อมูลที่เรียกว่าข้อมูลสอนระบบ ที่แต่ละแถวของข้อมูลประกอบด้วยฟิลด์ หรือแอทริบิวท์ จำนวนมาก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418738" y="5933102"/>
            <a:ext cx="5901141" cy="2452729"/>
            <a:chOff x="0" y="0"/>
            <a:chExt cx="7868187" cy="3270305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38100"/>
              <a:ext cx="7868187" cy="7446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550"/>
                </a:lnSpc>
                <a:spcBef>
                  <a:spcPct val="0"/>
                </a:spcBef>
              </a:pPr>
              <a:r>
                <a:rPr lang="en-US" spc="-34" sz="3500">
                  <a:solidFill>
                    <a:srgbClr val="ECF2FE"/>
                  </a:solidFill>
                  <a:cs typeface="Aileron Heavy Bold"/>
                </a:rPr>
                <a:t>ประเภท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928138"/>
              <a:ext cx="7868187" cy="2342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50"/>
                </a:lnSpc>
              </a:pPr>
              <a:r>
                <a:rPr lang="en-US" sz="2500">
                  <a:solidFill>
                    <a:srgbClr val="ECF2FE"/>
                  </a:solidFill>
                  <a:latin typeface="Aileron Regular"/>
                </a:rPr>
                <a:t>Binary classification</a:t>
              </a:r>
            </a:p>
            <a:p>
              <a:pPr>
                <a:lnSpc>
                  <a:spcPts val="3550"/>
                </a:lnSpc>
              </a:pPr>
              <a:r>
                <a:rPr lang="en-US" sz="2500">
                  <a:solidFill>
                    <a:srgbClr val="ECF2FE"/>
                  </a:solidFill>
                  <a:latin typeface="Aileron Regular"/>
                </a:rPr>
                <a:t>Multi-Class Classification</a:t>
              </a:r>
            </a:p>
            <a:p>
              <a:pPr>
                <a:lnSpc>
                  <a:spcPts val="3550"/>
                </a:lnSpc>
              </a:pPr>
              <a:r>
                <a:rPr lang="en-US" sz="2500">
                  <a:solidFill>
                    <a:srgbClr val="ECF2FE"/>
                  </a:solidFill>
                  <a:latin typeface="Aileron Regular"/>
                </a:rPr>
                <a:t>Multi-Label Classification</a:t>
              </a:r>
            </a:p>
            <a:p>
              <a:pPr algn="l" marL="0" indent="0" lvl="0">
                <a:lnSpc>
                  <a:spcPts val="3550"/>
                </a:lnSpc>
              </a:pPr>
              <a:r>
                <a:rPr lang="en-US" sz="2500">
                  <a:solidFill>
                    <a:srgbClr val="ECF2FE"/>
                  </a:solidFill>
                  <a:latin typeface="Aileron Regular"/>
                </a:rPr>
                <a:t>Imbalanced Classification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168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396132" y="9483972"/>
            <a:ext cx="1495736" cy="803028"/>
            <a:chOff x="0" y="0"/>
            <a:chExt cx="2354580" cy="126412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353310" cy="1264123"/>
            </a:xfrm>
            <a:custGeom>
              <a:avLst/>
              <a:gdLst/>
              <a:ahLst/>
              <a:cxnLst/>
              <a:rect r="r" b="b" t="t" l="l"/>
              <a:pathLst>
                <a:path h="1264123" w="2353310">
                  <a:moveTo>
                    <a:pt x="784860" y="1196813"/>
                  </a:moveTo>
                  <a:cubicBezTo>
                    <a:pt x="905510" y="1237453"/>
                    <a:pt x="1042670" y="1264123"/>
                    <a:pt x="1177290" y="1264123"/>
                  </a:cubicBezTo>
                  <a:cubicBezTo>
                    <a:pt x="1311910" y="1264123"/>
                    <a:pt x="1441450" y="1241263"/>
                    <a:pt x="1560830" y="1200623"/>
                  </a:cubicBezTo>
                  <a:cubicBezTo>
                    <a:pt x="1563370" y="1199353"/>
                    <a:pt x="1565910" y="1199353"/>
                    <a:pt x="1568450" y="1198083"/>
                  </a:cubicBezTo>
                  <a:cubicBezTo>
                    <a:pt x="2016760" y="1035523"/>
                    <a:pt x="2346960" y="606263"/>
                    <a:pt x="2353310" y="1095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516"/>
                  </a:lnTo>
                  <a:cubicBezTo>
                    <a:pt x="6350" y="608803"/>
                    <a:pt x="331470" y="1038063"/>
                    <a:pt x="784860" y="1196813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9004563" y="9805808"/>
            <a:ext cx="278873" cy="438229"/>
          </a:xfrm>
          <a:prstGeom prst="rect">
            <a:avLst/>
          </a:prstGeom>
        </p:spPr>
      </p:pic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661891" y="5893552"/>
            <a:ext cx="406234" cy="406234"/>
            <a:chOff x="0" y="0"/>
            <a:chExt cx="1708150" cy="170815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660079" y="3027079"/>
            <a:ext cx="406234" cy="406234"/>
            <a:chOff x="0" y="0"/>
            <a:chExt cx="1708150" cy="170815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660079" y="1275758"/>
            <a:ext cx="9683864" cy="997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59"/>
              </a:lnSpc>
              <a:spcBef>
                <a:spcPct val="0"/>
              </a:spcBef>
            </a:pPr>
            <a:r>
              <a:rPr lang="en-US" spc="-61" sz="6199">
                <a:solidFill>
                  <a:srgbClr val="ECF2FE"/>
                </a:solidFill>
                <a:latin typeface="Aileron Regular Bold"/>
              </a:rPr>
              <a:t> Decision Tree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418738" y="2929802"/>
            <a:ext cx="14207371" cy="1982997"/>
            <a:chOff x="0" y="0"/>
            <a:chExt cx="18943161" cy="264399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47625"/>
              <a:ext cx="18943161" cy="10551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6499"/>
                </a:lnSpc>
                <a:spcBef>
                  <a:spcPct val="0"/>
                </a:spcBef>
              </a:pPr>
              <a:r>
                <a:rPr lang="en-US" spc="-49" sz="4999">
                  <a:solidFill>
                    <a:srgbClr val="ECF2FE"/>
                  </a:solidFill>
                  <a:latin typeface="Aileron Heavy Bold"/>
                </a:rPr>
                <a:t>What is it ?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219606"/>
              <a:ext cx="18943161" cy="14243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4401"/>
                </a:lnSpc>
              </a:pPr>
              <a:r>
                <a:rPr lang="en-US" sz="3099">
                  <a:solidFill>
                    <a:srgbClr val="ECF2FE"/>
                  </a:solidFill>
                  <a:cs typeface="Aileron Regular"/>
                </a:rPr>
                <a:t>เป็นหนึ่งในวิธีการเรียนรู้ซึ่งใช้ในสถิติ, การเรียนรู้ของเครื่อง และการทำเหมืองข้อมูล โดยพิจารณาการสังเกตการแบ่งแยกข้อมูล โดยพิจารณาจากลักษณะของวัตถุ 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418738" y="5796275"/>
            <a:ext cx="5901141" cy="1560923"/>
            <a:chOff x="0" y="0"/>
            <a:chExt cx="7868187" cy="208123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38100"/>
              <a:ext cx="7868187" cy="7446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550"/>
                </a:lnSpc>
                <a:spcBef>
                  <a:spcPct val="0"/>
                </a:spcBef>
              </a:pPr>
              <a:r>
                <a:rPr lang="en-US" spc="-34" sz="3500">
                  <a:solidFill>
                    <a:srgbClr val="ECF2FE"/>
                  </a:solidFill>
                  <a:cs typeface="Aileron Heavy Bold"/>
                </a:rPr>
                <a:t>ประเภท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928138"/>
              <a:ext cx="7868187" cy="11530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50"/>
                </a:lnSpc>
              </a:pPr>
              <a:r>
                <a:rPr lang="en-US" sz="2500">
                  <a:solidFill>
                    <a:srgbClr val="ECF2FE"/>
                  </a:solidFill>
                  <a:latin typeface="Aileron Regular"/>
                </a:rPr>
                <a:t>Classification trees</a:t>
              </a:r>
            </a:p>
            <a:p>
              <a:pPr algn="l" marL="0" indent="0" lvl="0">
                <a:lnSpc>
                  <a:spcPts val="3550"/>
                </a:lnSpc>
              </a:pPr>
              <a:r>
                <a:rPr lang="en-US" sz="2500">
                  <a:solidFill>
                    <a:srgbClr val="ECF2FE"/>
                  </a:solidFill>
                  <a:latin typeface="Aileron Regular"/>
                </a:rPr>
                <a:t>Regression trees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168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396132" y="9483972"/>
            <a:ext cx="1495736" cy="803028"/>
            <a:chOff x="0" y="0"/>
            <a:chExt cx="2354580" cy="126412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353310" cy="1264123"/>
            </a:xfrm>
            <a:custGeom>
              <a:avLst/>
              <a:gdLst/>
              <a:ahLst/>
              <a:cxnLst/>
              <a:rect r="r" b="b" t="t" l="l"/>
              <a:pathLst>
                <a:path h="1264123" w="2353310">
                  <a:moveTo>
                    <a:pt x="784860" y="1196813"/>
                  </a:moveTo>
                  <a:cubicBezTo>
                    <a:pt x="905510" y="1237453"/>
                    <a:pt x="1042670" y="1264123"/>
                    <a:pt x="1177290" y="1264123"/>
                  </a:cubicBezTo>
                  <a:cubicBezTo>
                    <a:pt x="1311910" y="1264123"/>
                    <a:pt x="1441450" y="1241263"/>
                    <a:pt x="1560830" y="1200623"/>
                  </a:cubicBezTo>
                  <a:cubicBezTo>
                    <a:pt x="1563370" y="1199353"/>
                    <a:pt x="1565910" y="1199353"/>
                    <a:pt x="1568450" y="1198083"/>
                  </a:cubicBezTo>
                  <a:cubicBezTo>
                    <a:pt x="2016760" y="1035523"/>
                    <a:pt x="2346960" y="606263"/>
                    <a:pt x="2353310" y="1095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516"/>
                  </a:lnTo>
                  <a:cubicBezTo>
                    <a:pt x="6350" y="608803"/>
                    <a:pt x="331470" y="1038063"/>
                    <a:pt x="784860" y="1196813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9004563" y="9805808"/>
            <a:ext cx="278873" cy="438229"/>
          </a:xfrm>
          <a:prstGeom prst="rect">
            <a:avLst/>
          </a:prstGeom>
        </p:spPr>
      </p:pic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661891" y="2844554"/>
            <a:ext cx="406234" cy="406234"/>
            <a:chOff x="0" y="0"/>
            <a:chExt cx="1708150" cy="170815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971550"/>
            <a:ext cx="10239271" cy="997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59"/>
              </a:lnSpc>
              <a:spcBef>
                <a:spcPct val="0"/>
              </a:spcBef>
            </a:pPr>
            <a:r>
              <a:rPr lang="en-US" spc="-61" sz="6199">
                <a:solidFill>
                  <a:srgbClr val="ECF2FE"/>
                </a:solidFill>
                <a:latin typeface="Aileron Regular Bold"/>
              </a:rPr>
              <a:t> K-Nearest Neighbors (KNN)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418738" y="2747277"/>
            <a:ext cx="14709289" cy="4192797"/>
            <a:chOff x="0" y="0"/>
            <a:chExt cx="19612385" cy="559039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47625"/>
              <a:ext cx="19612385" cy="10551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6499"/>
                </a:lnSpc>
                <a:spcBef>
                  <a:spcPct val="0"/>
                </a:spcBef>
              </a:pPr>
              <a:r>
                <a:rPr lang="en-US" spc="-49" sz="4999">
                  <a:solidFill>
                    <a:srgbClr val="ECF2FE"/>
                  </a:solidFill>
                  <a:latin typeface="Aileron Heavy Bold"/>
                </a:rPr>
                <a:t>What is it ?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219606"/>
              <a:ext cx="19612385" cy="43707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401"/>
                </a:lnSpc>
              </a:pPr>
              <a:r>
                <a:rPr lang="en-US" sz="3099">
                  <a:solidFill>
                    <a:srgbClr val="ECF2FE"/>
                  </a:solidFill>
                  <a:cs typeface="Aileron Regular"/>
                </a:rPr>
                <a:t>เป็นวิธีที่ใช้ในการจัดแบ่งคลาส โดยเทคนิคนี้จะตัดสินใจว่า คลาสใดที่จะแทนเงื่อนไขหรือกรณีใหม่ๆได้บ้าง โดยการตรวจสอบจำนวนบางจำนวน ของกรณีหรือเงื่อนไขที่เหมือนกัน หรือ ใกล้เคียงกันมากที่สุด </a:t>
              </a:r>
            </a:p>
            <a:p>
              <a:pPr algn="just">
                <a:lnSpc>
                  <a:spcPts val="4401"/>
                </a:lnSpc>
              </a:pPr>
            </a:p>
            <a:p>
              <a:pPr algn="just" marL="0" indent="0" lvl="0">
                <a:lnSpc>
                  <a:spcPts val="4401"/>
                </a:lnSpc>
              </a:pPr>
              <a:r>
                <a:rPr lang="en-US" sz="3099">
                  <a:solidFill>
                    <a:srgbClr val="ECF2FE"/>
                  </a:solidFill>
                  <a:cs typeface="Aileron Regular"/>
                </a:rPr>
                <a:t>โดยจะหาผลรวม (Count Up) ของจำนวนเงื่อนไข หรือกรณีต่างๆ สำหรับแต่ละคลาส และกำหนดเงื่อนไขใหม่ๆ ให้คลาสที่เหมือนกันกับคลาสที่ใกล้เคียงกันมากที่สุด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168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396132" y="9483972"/>
            <a:ext cx="1495736" cy="803028"/>
            <a:chOff x="0" y="0"/>
            <a:chExt cx="2354580" cy="126412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353310" cy="1264123"/>
            </a:xfrm>
            <a:custGeom>
              <a:avLst/>
              <a:gdLst/>
              <a:ahLst/>
              <a:cxnLst/>
              <a:rect r="r" b="b" t="t" l="l"/>
              <a:pathLst>
                <a:path h="1264123" w="2353310">
                  <a:moveTo>
                    <a:pt x="784860" y="1196813"/>
                  </a:moveTo>
                  <a:cubicBezTo>
                    <a:pt x="905510" y="1237453"/>
                    <a:pt x="1042670" y="1264123"/>
                    <a:pt x="1177290" y="1264123"/>
                  </a:cubicBezTo>
                  <a:cubicBezTo>
                    <a:pt x="1311910" y="1264123"/>
                    <a:pt x="1441450" y="1241263"/>
                    <a:pt x="1560830" y="1200623"/>
                  </a:cubicBezTo>
                  <a:cubicBezTo>
                    <a:pt x="1563370" y="1199353"/>
                    <a:pt x="1565910" y="1199353"/>
                    <a:pt x="1568450" y="1198083"/>
                  </a:cubicBezTo>
                  <a:cubicBezTo>
                    <a:pt x="2016760" y="1035523"/>
                    <a:pt x="2346960" y="606263"/>
                    <a:pt x="2353310" y="1095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516"/>
                  </a:lnTo>
                  <a:cubicBezTo>
                    <a:pt x="6350" y="608803"/>
                    <a:pt x="331470" y="1038063"/>
                    <a:pt x="784860" y="1196813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9004563" y="9805808"/>
            <a:ext cx="278873" cy="438229"/>
          </a:xfrm>
          <a:prstGeom prst="rect">
            <a:avLst/>
          </a:prstGeom>
        </p:spPr>
      </p:pic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661891" y="2593639"/>
            <a:ext cx="406234" cy="406234"/>
            <a:chOff x="0" y="0"/>
            <a:chExt cx="1708150" cy="170815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661891" y="5397696"/>
            <a:ext cx="406234" cy="406234"/>
            <a:chOff x="0" y="0"/>
            <a:chExt cx="1708150" cy="170815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740124" y="5600813"/>
            <a:ext cx="3845812" cy="2931956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465368" y="879157"/>
            <a:ext cx="12611033" cy="997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59"/>
              </a:lnSpc>
              <a:spcBef>
                <a:spcPct val="0"/>
              </a:spcBef>
            </a:pPr>
            <a:r>
              <a:rPr lang="en-US" spc="-61" sz="6199">
                <a:solidFill>
                  <a:srgbClr val="ECF2FE"/>
                </a:solidFill>
                <a:latin typeface="Aileron Regular Bold"/>
              </a:rPr>
              <a:t> Memory-based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2418738" y="2496362"/>
            <a:ext cx="14642772" cy="1982997"/>
            <a:chOff x="0" y="0"/>
            <a:chExt cx="19523696" cy="264399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47625"/>
              <a:ext cx="19523696" cy="10551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6499"/>
                </a:lnSpc>
                <a:spcBef>
                  <a:spcPct val="0"/>
                </a:spcBef>
              </a:pPr>
              <a:r>
                <a:rPr lang="en-US" spc="-49" sz="4999">
                  <a:solidFill>
                    <a:srgbClr val="ECF2FE"/>
                  </a:solidFill>
                  <a:latin typeface="Aileron Heavy Bold"/>
                </a:rPr>
                <a:t>What is it ?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219606"/>
              <a:ext cx="19523696" cy="14243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401"/>
                </a:lnSpc>
              </a:pPr>
              <a:r>
                <a:rPr lang="en-US" sz="3099">
                  <a:solidFill>
                    <a:srgbClr val="ECF2FE"/>
                  </a:solidFill>
                  <a:latin typeface="Aileron Regular"/>
                </a:rPr>
                <a:t>memory-based นั้น จะใช้หลักการของ nearest neighbor คือ เก็บข้อมูลการชอบของผู้ใช้ทั้งหมดมา แล้วดูว่ามีผู้ใช้คนใด หรือ สินค้าใด ที่มีลักษณะคล้ายกันบ้างจากข้อมูลนั้น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418738" y="5300419"/>
            <a:ext cx="5907874" cy="2459383"/>
            <a:chOff x="0" y="0"/>
            <a:chExt cx="7877166" cy="3279178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38100"/>
              <a:ext cx="7877166" cy="7446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550"/>
                </a:lnSpc>
                <a:spcBef>
                  <a:spcPct val="0"/>
                </a:spcBef>
              </a:pPr>
              <a:r>
                <a:rPr lang="en-US" spc="-34" sz="3500">
                  <a:solidFill>
                    <a:srgbClr val="ECF2FE"/>
                  </a:solidFill>
                  <a:latin typeface="Aileron Heavy Bold"/>
                </a:rPr>
                <a:t>Example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928138"/>
              <a:ext cx="7877166" cy="23510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549"/>
                </a:lnSpc>
              </a:pPr>
              <a:r>
                <a:rPr lang="en-US" sz="2499">
                  <a:solidFill>
                    <a:srgbClr val="ECF2FE"/>
                  </a:solidFill>
                  <a:cs typeface="Aileron Regular"/>
                </a:rPr>
                <a:t>ตัวอย่างของการใช้ memory-based เช่น การใช้ nearest neighbor คือการคาดเดา rating จากการดูจากผู้ใช้ (user-based) หรือ สินค้า (item-based) ที่ใกล้เคียงกัน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168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396132" y="9483972"/>
            <a:ext cx="1495736" cy="803028"/>
            <a:chOff x="0" y="0"/>
            <a:chExt cx="2354580" cy="126412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353310" cy="1264123"/>
            </a:xfrm>
            <a:custGeom>
              <a:avLst/>
              <a:gdLst/>
              <a:ahLst/>
              <a:cxnLst/>
              <a:rect r="r" b="b" t="t" l="l"/>
              <a:pathLst>
                <a:path h="1264123" w="2353310">
                  <a:moveTo>
                    <a:pt x="784860" y="1196813"/>
                  </a:moveTo>
                  <a:cubicBezTo>
                    <a:pt x="905510" y="1237453"/>
                    <a:pt x="1042670" y="1264123"/>
                    <a:pt x="1177290" y="1264123"/>
                  </a:cubicBezTo>
                  <a:cubicBezTo>
                    <a:pt x="1311910" y="1264123"/>
                    <a:pt x="1441450" y="1241263"/>
                    <a:pt x="1560830" y="1200623"/>
                  </a:cubicBezTo>
                  <a:cubicBezTo>
                    <a:pt x="1563370" y="1199353"/>
                    <a:pt x="1565910" y="1199353"/>
                    <a:pt x="1568450" y="1198083"/>
                  </a:cubicBezTo>
                  <a:cubicBezTo>
                    <a:pt x="2016760" y="1035523"/>
                    <a:pt x="2346960" y="606263"/>
                    <a:pt x="2353310" y="1095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516"/>
                  </a:lnTo>
                  <a:cubicBezTo>
                    <a:pt x="6350" y="608803"/>
                    <a:pt x="331470" y="1038063"/>
                    <a:pt x="784860" y="1196813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9004563" y="9805808"/>
            <a:ext cx="278873" cy="438229"/>
          </a:xfrm>
          <a:prstGeom prst="rect">
            <a:avLst/>
          </a:prstGeom>
        </p:spPr>
      </p:pic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661891" y="3485445"/>
            <a:ext cx="406234" cy="406234"/>
            <a:chOff x="0" y="0"/>
            <a:chExt cx="1708150" cy="170815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971550"/>
            <a:ext cx="9683864" cy="997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59"/>
              </a:lnSpc>
              <a:spcBef>
                <a:spcPct val="0"/>
              </a:spcBef>
            </a:pPr>
            <a:r>
              <a:rPr lang="en-US" spc="-61" sz="6199">
                <a:solidFill>
                  <a:srgbClr val="ECF2FE"/>
                </a:solidFill>
                <a:latin typeface="Aileron Regular Bold"/>
              </a:rPr>
              <a:t>Naive Bayesian Classifier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18738" y="6705534"/>
            <a:ext cx="6510726" cy="1333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31"/>
              </a:lnSpc>
            </a:pPr>
            <a:r>
              <a:rPr lang="en-US" sz="3754">
                <a:solidFill>
                  <a:srgbClr val="ECF2FE"/>
                </a:solidFill>
                <a:latin typeface="Aileron Regular Bold"/>
              </a:rPr>
              <a:t>P(h|D) = [P(D|h) *P(h)]/P(D)</a:t>
            </a:r>
          </a:p>
          <a:p>
            <a:pPr algn="l" marL="0" indent="0" lvl="0">
              <a:lnSpc>
                <a:spcPts val="5331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2418738" y="3388169"/>
            <a:ext cx="14049533" cy="3087897"/>
            <a:chOff x="0" y="0"/>
            <a:chExt cx="18732710" cy="411719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47625"/>
              <a:ext cx="18732710" cy="10551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6499"/>
                </a:lnSpc>
                <a:spcBef>
                  <a:spcPct val="0"/>
                </a:spcBef>
              </a:pPr>
              <a:r>
                <a:rPr lang="en-US" spc="-49" sz="4999">
                  <a:solidFill>
                    <a:srgbClr val="ECF2FE"/>
                  </a:solidFill>
                  <a:latin typeface="Aileron Heavy Bold"/>
                </a:rPr>
                <a:t>What is it ?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219606"/>
              <a:ext cx="18732710" cy="2897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401"/>
                </a:lnSpc>
              </a:pPr>
              <a:r>
                <a:rPr lang="en-US" sz="3099">
                  <a:solidFill>
                    <a:srgbClr val="ECF2FE"/>
                  </a:solidFill>
                  <a:cs typeface="Aileron Regular"/>
                </a:rPr>
                <a:t>คือโมเดลการจำแนกประเภทข้อมูลที่ใช้หลักความน่าจะเป็นซึ่งอยู่บนพื้นฐานของ Bayes' Theorem และแนวคิดของ Bayes' Theorem นั้นเราสามารถทำนายเหตุการณ์ที่พิจารณาได้จากการเกิดของเหตุการณ์ต่างๆ ได้ดังสมการ</a:t>
              </a:r>
            </a:p>
            <a:p>
              <a:pPr algn="just" marL="0" indent="0" lvl="0">
                <a:lnSpc>
                  <a:spcPts val="4401"/>
                </a:lnSpc>
              </a:pP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168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396132" y="9483972"/>
            <a:ext cx="1495736" cy="803028"/>
            <a:chOff x="0" y="0"/>
            <a:chExt cx="2354580" cy="126412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353310" cy="1264123"/>
            </a:xfrm>
            <a:custGeom>
              <a:avLst/>
              <a:gdLst/>
              <a:ahLst/>
              <a:cxnLst/>
              <a:rect r="r" b="b" t="t" l="l"/>
              <a:pathLst>
                <a:path h="1264123" w="2353310">
                  <a:moveTo>
                    <a:pt x="784860" y="1196813"/>
                  </a:moveTo>
                  <a:cubicBezTo>
                    <a:pt x="905510" y="1237453"/>
                    <a:pt x="1042670" y="1264123"/>
                    <a:pt x="1177290" y="1264123"/>
                  </a:cubicBezTo>
                  <a:cubicBezTo>
                    <a:pt x="1311910" y="1264123"/>
                    <a:pt x="1441450" y="1241263"/>
                    <a:pt x="1560830" y="1200623"/>
                  </a:cubicBezTo>
                  <a:cubicBezTo>
                    <a:pt x="1563370" y="1199353"/>
                    <a:pt x="1565910" y="1199353"/>
                    <a:pt x="1568450" y="1198083"/>
                  </a:cubicBezTo>
                  <a:cubicBezTo>
                    <a:pt x="2016760" y="1035523"/>
                    <a:pt x="2346960" y="606263"/>
                    <a:pt x="2353310" y="1095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516"/>
                  </a:lnTo>
                  <a:cubicBezTo>
                    <a:pt x="6350" y="608803"/>
                    <a:pt x="331470" y="1038063"/>
                    <a:pt x="784860" y="1196813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418738" y="5143500"/>
            <a:ext cx="15498078" cy="6083446"/>
            <a:chOff x="0" y="0"/>
            <a:chExt cx="20664104" cy="811126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47625"/>
              <a:ext cx="20664104" cy="8798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329"/>
                </a:lnSpc>
                <a:spcBef>
                  <a:spcPct val="0"/>
                </a:spcBef>
              </a:pPr>
              <a:r>
                <a:rPr lang="en-US" spc="-40" u="none" sz="4099">
                  <a:solidFill>
                    <a:srgbClr val="ECF2FE"/>
                  </a:solidFill>
                  <a:latin typeface="Aileron Heavy Bold"/>
                </a:rPr>
                <a:t>Advantage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044346"/>
              <a:ext cx="20664104" cy="70669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47698" indent="-323849" lvl="1">
                <a:lnSpc>
                  <a:spcPts val="4259"/>
                </a:lnSpc>
                <a:buFont typeface="Arial"/>
                <a:buChar char="•"/>
              </a:pPr>
              <a:r>
                <a:rPr lang="en-US" sz="2999">
                  <a:solidFill>
                    <a:srgbClr val="ECF2FE"/>
                  </a:solidFill>
                  <a:cs typeface="Aileron Regular"/>
                </a:rPr>
                <a:t>ลดการทำงานในส่วนความจำ โดยใช้ภาพที่มองเห็นด้วยตาเปล่าเป็นสื่อรับรู้</a:t>
              </a:r>
            </a:p>
            <a:p>
              <a:pPr marL="647698" indent="-323849" lvl="1">
                <a:lnSpc>
                  <a:spcPts val="4259"/>
                </a:lnSpc>
                <a:buFont typeface="Arial"/>
                <a:buChar char="•"/>
              </a:pPr>
              <a:r>
                <a:rPr lang="en-US" sz="2999">
                  <a:solidFill>
                    <a:srgbClr val="ECF2FE"/>
                  </a:solidFill>
                  <a:cs typeface="Aileron Regular"/>
                </a:rPr>
                <a:t>ลดการค้นหาที่หนักและซับซ้อน โดยการนำเสนอข้อมูลที่มีขนาดใหญ่ในพื้นที่แสดงขนาดเล็ก</a:t>
              </a:r>
            </a:p>
            <a:p>
              <a:pPr marL="647698" indent="-323849" lvl="1">
                <a:lnSpc>
                  <a:spcPts val="4259"/>
                </a:lnSpc>
                <a:buFont typeface="Arial"/>
                <a:buChar char="•"/>
              </a:pPr>
              <a:r>
                <a:rPr lang="en-US" sz="2999">
                  <a:solidFill>
                    <a:srgbClr val="ECF2FE"/>
                  </a:solidFill>
                  <a:cs typeface="Aileron Regular"/>
                </a:rPr>
                <a:t>ใช้รูปแบบเฉพาะเพื่อให้เราสามารถเข้าใจความหมายได้อย่างรวดเร็ว </a:t>
              </a:r>
            </a:p>
            <a:p>
              <a:pPr marL="647698" indent="-323849" lvl="1">
                <a:lnSpc>
                  <a:spcPts val="4259"/>
                </a:lnSpc>
                <a:buFont typeface="Arial"/>
                <a:buChar char="•"/>
              </a:pPr>
              <a:r>
                <a:rPr lang="en-US" sz="2999">
                  <a:solidFill>
                    <a:srgbClr val="ECF2FE"/>
                  </a:solidFill>
                  <a:cs typeface="Aileron Regular"/>
                </a:rPr>
                <a:t>ช่วยในการอนุมานความสัมพันธ์ให้ง่ายขึ้น</a:t>
              </a:r>
            </a:p>
            <a:p>
              <a:pPr marL="647698" indent="-323849" lvl="1">
                <a:lnSpc>
                  <a:spcPts val="4259"/>
                </a:lnSpc>
                <a:buFont typeface="Arial"/>
                <a:buChar char="•"/>
              </a:pPr>
              <a:r>
                <a:rPr lang="en-US" sz="2999">
                  <a:solidFill>
                    <a:srgbClr val="ECF2FE"/>
                  </a:solidFill>
                  <a:cs typeface="Aileron Regular"/>
                </a:rPr>
                <a:t>ติดตามเหตุการณ์หรือปรากฎการณ์ในข้อมูลหลายเรื่อง ๆ ให้สามารถมองเห็นได้ด้วยตาเปล่า</a:t>
              </a:r>
            </a:p>
            <a:p>
              <a:pPr marL="647698" indent="-323849" lvl="1">
                <a:lnSpc>
                  <a:spcPts val="4259"/>
                </a:lnSpc>
                <a:buFont typeface="Arial"/>
                <a:buChar char="•"/>
              </a:pPr>
              <a:r>
                <a:rPr lang="en-US" sz="2999">
                  <a:solidFill>
                    <a:srgbClr val="ECF2FE"/>
                  </a:solidFill>
                  <a:cs typeface="Aileron Regular"/>
                </a:rPr>
                <a:t>มีเครื่องมือเพื่อให้จัดการเปลี่ยนแปลงค่าพารามิเตอร์ต่าง ๆ </a:t>
              </a:r>
            </a:p>
            <a:p>
              <a:pPr>
                <a:lnSpc>
                  <a:spcPts val="4259"/>
                </a:lnSpc>
              </a:pPr>
            </a:p>
            <a:p>
              <a:pPr>
                <a:lnSpc>
                  <a:spcPts val="4259"/>
                </a:lnSpc>
              </a:pPr>
            </a:p>
            <a:p>
              <a:pPr>
                <a:lnSpc>
                  <a:spcPts val="4259"/>
                </a:lnSpc>
              </a:pPr>
            </a:p>
            <a:p>
              <a:pPr algn="l" marL="0" indent="0" lvl="0">
                <a:lnSpc>
                  <a:spcPts val="4259"/>
                </a:lnSpc>
              </a:pP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9004563" y="9805808"/>
            <a:ext cx="278873" cy="438229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8700" y="971550"/>
            <a:ext cx="4830085" cy="979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29"/>
              </a:lnSpc>
              <a:spcBef>
                <a:spcPct val="0"/>
              </a:spcBef>
            </a:pPr>
            <a:r>
              <a:rPr lang="en-US" spc="-60" sz="6099">
                <a:solidFill>
                  <a:srgbClr val="ECF2FE"/>
                </a:solidFill>
                <a:latin typeface="Aileron Regular Bold"/>
              </a:rPr>
              <a:t>Visualization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420550" y="2385749"/>
            <a:ext cx="15021518" cy="1982997"/>
            <a:chOff x="0" y="0"/>
            <a:chExt cx="20028691" cy="264399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47625"/>
              <a:ext cx="20028691" cy="10551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6499"/>
                </a:lnSpc>
                <a:spcBef>
                  <a:spcPct val="0"/>
                </a:spcBef>
              </a:pPr>
              <a:r>
                <a:rPr lang="en-US" spc="-49" sz="4999">
                  <a:solidFill>
                    <a:srgbClr val="ECF2FE"/>
                  </a:solidFill>
                  <a:latin typeface="Aileron Heavy Bold"/>
                </a:rPr>
                <a:t>What is it ?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219606"/>
              <a:ext cx="20028691" cy="14243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4401"/>
                </a:lnSpc>
              </a:pPr>
              <a:r>
                <a:rPr lang="en-US" sz="3099">
                  <a:solidFill>
                    <a:srgbClr val="ECF2FE"/>
                  </a:solidFill>
                  <a:cs typeface="Aileron Regular"/>
                </a:rPr>
                <a:t>การวิเคราะห์ด้วยภาพ ซึ่งว่าด้วยการมองดูข้อมูลในเชิงปริมาณหรือปริมาตรแล้วสามารถสกัดเอาความรู้หรือข้อสรุปออกมาได้ ซึ่งมี Interactive Visual Interfaces เป็นเครื่องมือและสื่อกลาง</a:t>
              </a:r>
            </a:p>
          </p:txBody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661891" y="5240777"/>
            <a:ext cx="406234" cy="406234"/>
            <a:chOff x="0" y="0"/>
            <a:chExt cx="1708150" cy="1708150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661891" y="2483025"/>
            <a:ext cx="406234" cy="406234"/>
            <a:chOff x="0" y="0"/>
            <a:chExt cx="1708150" cy="1708150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1684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396132" y="9483972"/>
            <a:ext cx="1495736" cy="803028"/>
            <a:chOff x="0" y="0"/>
            <a:chExt cx="2354580" cy="126412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353310" cy="1264123"/>
            </a:xfrm>
            <a:custGeom>
              <a:avLst/>
              <a:gdLst/>
              <a:ahLst/>
              <a:cxnLst/>
              <a:rect r="r" b="b" t="t" l="l"/>
              <a:pathLst>
                <a:path h="1264123" w="2353310">
                  <a:moveTo>
                    <a:pt x="784860" y="1196813"/>
                  </a:moveTo>
                  <a:cubicBezTo>
                    <a:pt x="905510" y="1237453"/>
                    <a:pt x="1042670" y="1264123"/>
                    <a:pt x="1177290" y="1264123"/>
                  </a:cubicBezTo>
                  <a:cubicBezTo>
                    <a:pt x="1311910" y="1264123"/>
                    <a:pt x="1441450" y="1241263"/>
                    <a:pt x="1560830" y="1200623"/>
                  </a:cubicBezTo>
                  <a:cubicBezTo>
                    <a:pt x="1563370" y="1199353"/>
                    <a:pt x="1565910" y="1199353"/>
                    <a:pt x="1568450" y="1198083"/>
                  </a:cubicBezTo>
                  <a:cubicBezTo>
                    <a:pt x="2016760" y="1035523"/>
                    <a:pt x="2346960" y="606263"/>
                    <a:pt x="2353310" y="1095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516"/>
                  </a:lnTo>
                  <a:cubicBezTo>
                    <a:pt x="6350" y="608803"/>
                    <a:pt x="331470" y="1038063"/>
                    <a:pt x="784860" y="1196813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9004563" y="9805808"/>
            <a:ext cx="278873" cy="438229"/>
          </a:xfrm>
          <a:prstGeom prst="rect">
            <a:avLst/>
          </a:prstGeom>
        </p:spPr>
      </p:pic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661891" y="2614490"/>
            <a:ext cx="406234" cy="406234"/>
            <a:chOff x="0" y="0"/>
            <a:chExt cx="1708150" cy="170815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661891" y="986228"/>
            <a:ext cx="4854233" cy="997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59"/>
              </a:lnSpc>
              <a:spcBef>
                <a:spcPct val="0"/>
              </a:spcBef>
            </a:pPr>
            <a:r>
              <a:rPr lang="en-US" spc="-61" sz="6199">
                <a:solidFill>
                  <a:srgbClr val="ECF2FE"/>
                </a:solidFill>
                <a:latin typeface="Aileron Regular Bold"/>
              </a:rPr>
              <a:t>Scikit-learn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420550" y="2517214"/>
            <a:ext cx="14840562" cy="2535447"/>
            <a:chOff x="0" y="0"/>
            <a:chExt cx="19787416" cy="338059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47625"/>
              <a:ext cx="19787416" cy="10551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6499"/>
                </a:lnSpc>
                <a:spcBef>
                  <a:spcPct val="0"/>
                </a:spcBef>
              </a:pPr>
              <a:r>
                <a:rPr lang="en-US" spc="-49" sz="4999">
                  <a:solidFill>
                    <a:srgbClr val="ECF2FE"/>
                  </a:solidFill>
                  <a:latin typeface="Aileron Heavy Bold"/>
                </a:rPr>
                <a:t>What is it ?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219606"/>
              <a:ext cx="19787416" cy="21609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01"/>
                </a:lnSpc>
              </a:pPr>
              <a:r>
                <a:rPr lang="en-US" sz="3099">
                  <a:solidFill>
                    <a:srgbClr val="ECF2FE"/>
                  </a:solidFill>
                  <a:cs typeface="Aileron Regular"/>
                </a:rPr>
                <a:t>เป็นโมดูลหนึ่งของภาษา Python เป็นแพ็กเกจที่รวบรวม Library ด้าน การเรียนรู้ของเครื่อง (Machine Learning) เอาไว้ และถูกออกแบบมาให้ทำงานร่วมกับ Library ของภาษา Python อย่าง NumPy และ SciPy ได้ดี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420550" y="5326200"/>
            <a:ext cx="5901141" cy="4399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01"/>
              </a:lnSpc>
            </a:pPr>
            <a:r>
              <a:rPr lang="en-US" sz="3099">
                <a:solidFill>
                  <a:srgbClr val="ECF2FE"/>
                </a:solidFill>
                <a:latin typeface="Aileron Regular"/>
              </a:rPr>
              <a:t> Tools</a:t>
            </a:r>
          </a:p>
          <a:p>
            <a:pPr marL="669288" indent="-334644" lvl="1">
              <a:lnSpc>
                <a:spcPts val="4401"/>
              </a:lnSpc>
              <a:buFont typeface="Arial"/>
              <a:buChar char="•"/>
            </a:pPr>
            <a:r>
              <a:rPr lang="en-US" sz="3099">
                <a:solidFill>
                  <a:srgbClr val="ECF2FE"/>
                </a:solidFill>
                <a:latin typeface="Aileron Regular"/>
              </a:rPr>
              <a:t>Classification</a:t>
            </a:r>
          </a:p>
          <a:p>
            <a:pPr marL="669288" indent="-334644" lvl="1">
              <a:lnSpc>
                <a:spcPts val="4401"/>
              </a:lnSpc>
              <a:buFont typeface="Arial"/>
              <a:buChar char="•"/>
            </a:pPr>
            <a:r>
              <a:rPr lang="en-US" sz="3099">
                <a:solidFill>
                  <a:srgbClr val="ECF2FE"/>
                </a:solidFill>
                <a:latin typeface="Aileron Regular"/>
              </a:rPr>
              <a:t> Regression</a:t>
            </a:r>
          </a:p>
          <a:p>
            <a:pPr marL="669288" indent="-334644" lvl="1">
              <a:lnSpc>
                <a:spcPts val="4401"/>
              </a:lnSpc>
              <a:buFont typeface="Arial"/>
              <a:buChar char="•"/>
            </a:pPr>
            <a:r>
              <a:rPr lang="en-US" sz="3099">
                <a:solidFill>
                  <a:srgbClr val="ECF2FE"/>
                </a:solidFill>
                <a:latin typeface="Aileron Regular"/>
              </a:rPr>
              <a:t> Clustering</a:t>
            </a:r>
          </a:p>
          <a:p>
            <a:pPr marL="669288" indent="-334644" lvl="1">
              <a:lnSpc>
                <a:spcPts val="4401"/>
              </a:lnSpc>
              <a:buFont typeface="Arial"/>
              <a:buChar char="•"/>
            </a:pPr>
            <a:r>
              <a:rPr lang="en-US" sz="3099">
                <a:solidFill>
                  <a:srgbClr val="ECF2FE"/>
                </a:solidFill>
                <a:latin typeface="Aileron Regular"/>
              </a:rPr>
              <a:t> Model selection</a:t>
            </a:r>
          </a:p>
          <a:p>
            <a:pPr marL="669288" indent="-334644" lvl="1">
              <a:lnSpc>
                <a:spcPts val="4401"/>
              </a:lnSpc>
              <a:buFont typeface="Arial"/>
              <a:buChar char="•"/>
            </a:pPr>
            <a:r>
              <a:rPr lang="en-US" sz="3099">
                <a:solidFill>
                  <a:srgbClr val="ECF2FE"/>
                </a:solidFill>
                <a:latin typeface="Aileron Regular"/>
              </a:rPr>
              <a:t> Pre-processing</a:t>
            </a:r>
          </a:p>
          <a:p>
            <a:pPr>
              <a:lnSpc>
                <a:spcPts val="4401"/>
              </a:lnSpc>
            </a:pPr>
          </a:p>
          <a:p>
            <a:pPr algn="l" marL="0" indent="0" lvl="0">
              <a:lnSpc>
                <a:spcPts val="4401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83182" y="1827887"/>
            <a:ext cx="5721636" cy="593038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898474" y="-1571151"/>
            <a:ext cx="8491053" cy="12728462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-10800000">
            <a:off x="8396132" y="9483972"/>
            <a:ext cx="1495736" cy="803028"/>
            <a:chOff x="0" y="0"/>
            <a:chExt cx="2354580" cy="1264123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2353310" cy="1264123"/>
            </a:xfrm>
            <a:custGeom>
              <a:avLst/>
              <a:gdLst/>
              <a:ahLst/>
              <a:cxnLst/>
              <a:rect r="r" b="b" t="t" l="l"/>
              <a:pathLst>
                <a:path h="1264123" w="2353310">
                  <a:moveTo>
                    <a:pt x="784860" y="1196813"/>
                  </a:moveTo>
                  <a:cubicBezTo>
                    <a:pt x="905510" y="1237453"/>
                    <a:pt x="1042670" y="1264123"/>
                    <a:pt x="1177290" y="1264123"/>
                  </a:cubicBezTo>
                  <a:cubicBezTo>
                    <a:pt x="1311910" y="1264123"/>
                    <a:pt x="1441450" y="1241263"/>
                    <a:pt x="1560830" y="1200623"/>
                  </a:cubicBezTo>
                  <a:cubicBezTo>
                    <a:pt x="1563370" y="1199353"/>
                    <a:pt x="1565910" y="1199353"/>
                    <a:pt x="1568450" y="1198083"/>
                  </a:cubicBezTo>
                  <a:cubicBezTo>
                    <a:pt x="2016760" y="1035523"/>
                    <a:pt x="2346960" y="606263"/>
                    <a:pt x="2353310" y="1095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516"/>
                  </a:lnTo>
                  <a:cubicBezTo>
                    <a:pt x="6350" y="608803"/>
                    <a:pt x="331470" y="1038063"/>
                    <a:pt x="784860" y="1196813"/>
                  </a:cubicBezTo>
                  <a:close/>
                </a:path>
              </a:pathLst>
            </a:custGeom>
            <a:solidFill>
              <a:srgbClr val="F7838D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9004563" y="9805808"/>
            <a:ext cx="278873" cy="438229"/>
          </a:xfrm>
          <a:prstGeom prst="rect">
            <a:avLst/>
          </a:prstGeom>
        </p:spPr>
      </p:pic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1409157" y="7567890"/>
            <a:ext cx="380765" cy="380765"/>
            <a:chOff x="0" y="0"/>
            <a:chExt cx="1708150" cy="170815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7838D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6463606" y="3439619"/>
            <a:ext cx="251646" cy="251646"/>
            <a:chOff x="1371600" y="6705600"/>
            <a:chExt cx="10972800" cy="10972800"/>
          </a:xfrm>
        </p:grpSpPr>
        <p:sp>
          <p:nvSpPr>
            <p:cNvPr name="Freeform 10" id="10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4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DD3D4E"/>
            </a:solid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77029" y="1827887"/>
            <a:ext cx="343078" cy="343078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13127131" y="4596572"/>
            <a:ext cx="4636872" cy="1093855"/>
            <a:chOff x="0" y="0"/>
            <a:chExt cx="6182497" cy="1458473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38100"/>
              <a:ext cx="6182497" cy="7645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653"/>
                </a:lnSpc>
                <a:spcBef>
                  <a:spcPct val="0"/>
                </a:spcBef>
              </a:pPr>
              <a:r>
                <a:rPr lang="en-US" spc="-35" sz="3579">
                  <a:solidFill>
                    <a:srgbClr val="08104D"/>
                  </a:solidFill>
                  <a:latin typeface="Aileron Heavy Bold"/>
                </a:rPr>
                <a:t>62010299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749009"/>
              <a:ext cx="6182497" cy="7094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544"/>
                </a:lnSpc>
              </a:pPr>
              <a:r>
                <a:rPr lang="en-US" sz="3200">
                  <a:solidFill>
                    <a:srgbClr val="08104D"/>
                  </a:solidFill>
                  <a:cs typeface="Aileron Regular"/>
                </a:rPr>
                <a:t>ณิชกานต์ สุขุมจิตพิทโยทัย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28700" y="4735930"/>
            <a:ext cx="3902860" cy="813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500"/>
              </a:lnSpc>
              <a:spcBef>
                <a:spcPct val="0"/>
              </a:spcBef>
            </a:pPr>
            <a:r>
              <a:rPr lang="en-US" spc="-50" u="none" sz="5000">
                <a:solidFill>
                  <a:srgbClr val="08104D"/>
                </a:solidFill>
                <a:latin typeface="Aileron Regular Bold"/>
              </a:rPr>
              <a:t>The Team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83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396132" y="9483972"/>
            <a:ext cx="1495736" cy="803028"/>
            <a:chOff x="0" y="0"/>
            <a:chExt cx="2354580" cy="126412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353310" cy="1264123"/>
            </a:xfrm>
            <a:custGeom>
              <a:avLst/>
              <a:gdLst/>
              <a:ahLst/>
              <a:cxnLst/>
              <a:rect r="r" b="b" t="t" l="l"/>
              <a:pathLst>
                <a:path h="1264123" w="2353310">
                  <a:moveTo>
                    <a:pt x="784860" y="1196813"/>
                  </a:moveTo>
                  <a:cubicBezTo>
                    <a:pt x="905510" y="1237453"/>
                    <a:pt x="1042670" y="1264123"/>
                    <a:pt x="1177290" y="1264123"/>
                  </a:cubicBezTo>
                  <a:cubicBezTo>
                    <a:pt x="1311910" y="1264123"/>
                    <a:pt x="1441450" y="1241263"/>
                    <a:pt x="1560830" y="1200623"/>
                  </a:cubicBezTo>
                  <a:cubicBezTo>
                    <a:pt x="1563370" y="1199353"/>
                    <a:pt x="1565910" y="1199353"/>
                    <a:pt x="1568450" y="1198083"/>
                  </a:cubicBezTo>
                  <a:cubicBezTo>
                    <a:pt x="2016760" y="1035523"/>
                    <a:pt x="2346960" y="606263"/>
                    <a:pt x="2353310" y="1095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516"/>
                  </a:lnTo>
                  <a:cubicBezTo>
                    <a:pt x="6350" y="608803"/>
                    <a:pt x="331470" y="1038063"/>
                    <a:pt x="784860" y="1196813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9004563" y="9805808"/>
            <a:ext cx="278873" cy="43822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89767" y="2241782"/>
            <a:ext cx="6402809" cy="6636410"/>
          </a:xfrm>
          <a:prstGeom prst="rect">
            <a:avLst/>
          </a:prstGeom>
        </p:spPr>
      </p:pic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589767" y="3773877"/>
            <a:ext cx="570534" cy="570534"/>
            <a:chOff x="0" y="0"/>
            <a:chExt cx="1708150" cy="170815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3D0D2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6809532" y="8525169"/>
            <a:ext cx="353023" cy="353023"/>
            <a:chOff x="1371600" y="6705600"/>
            <a:chExt cx="10972800" cy="10972800"/>
          </a:xfrm>
        </p:grpSpPr>
        <p:sp>
          <p:nvSpPr>
            <p:cNvPr name="Freeform 9" id="9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4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85C70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424784" y="1408808"/>
            <a:ext cx="384748" cy="384748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0">
            <a:off x="10091332" y="3968479"/>
            <a:ext cx="6829758" cy="1971152"/>
            <a:chOff x="0" y="0"/>
            <a:chExt cx="9106344" cy="2628203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47625"/>
              <a:ext cx="9106344" cy="1659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008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ECF2FE"/>
                  </a:solidFill>
                  <a:latin typeface="Aileron Heavy Bold"/>
                </a:rPr>
                <a:t>Related Work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918739"/>
              <a:ext cx="9106344" cy="7094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544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ECF2FE"/>
                  </a:solidFill>
                  <a:cs typeface="Aileron Regular"/>
                </a:rPr>
                <a:t>งานวิจัยที่เกี่ยวข้อง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83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396132" y="9483972"/>
            <a:ext cx="1495736" cy="803028"/>
            <a:chOff x="0" y="0"/>
            <a:chExt cx="2354580" cy="126412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353310" cy="1264123"/>
            </a:xfrm>
            <a:custGeom>
              <a:avLst/>
              <a:gdLst/>
              <a:ahLst/>
              <a:cxnLst/>
              <a:rect r="r" b="b" t="t" l="l"/>
              <a:pathLst>
                <a:path h="1264123" w="2353310">
                  <a:moveTo>
                    <a:pt x="784860" y="1196813"/>
                  </a:moveTo>
                  <a:cubicBezTo>
                    <a:pt x="905510" y="1237453"/>
                    <a:pt x="1042670" y="1264123"/>
                    <a:pt x="1177290" y="1264123"/>
                  </a:cubicBezTo>
                  <a:cubicBezTo>
                    <a:pt x="1311910" y="1264123"/>
                    <a:pt x="1441450" y="1241263"/>
                    <a:pt x="1560830" y="1200623"/>
                  </a:cubicBezTo>
                  <a:cubicBezTo>
                    <a:pt x="1563370" y="1199353"/>
                    <a:pt x="1565910" y="1199353"/>
                    <a:pt x="1568450" y="1198083"/>
                  </a:cubicBezTo>
                  <a:cubicBezTo>
                    <a:pt x="2016760" y="1035523"/>
                    <a:pt x="2346960" y="606263"/>
                    <a:pt x="2353310" y="1095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516"/>
                  </a:lnTo>
                  <a:cubicBezTo>
                    <a:pt x="6350" y="608803"/>
                    <a:pt x="331470" y="1038063"/>
                    <a:pt x="784860" y="1196813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9004563" y="9805808"/>
            <a:ext cx="278873" cy="438229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028700" y="2110595"/>
            <a:ext cx="7087841" cy="6065810"/>
            <a:chOff x="0" y="0"/>
            <a:chExt cx="9450455" cy="808774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57150"/>
              <a:ext cx="9450455" cy="65557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6500"/>
                </a:lnSpc>
                <a:spcBef>
                  <a:spcPct val="0"/>
                </a:spcBef>
              </a:pPr>
              <a:r>
                <a:rPr lang="en-US" spc="-50" sz="5000">
                  <a:solidFill>
                    <a:srgbClr val="ECF2FE"/>
                  </a:solidFill>
                  <a:latin typeface="Aileron Regular Bold"/>
                </a:rPr>
                <a:t>Development and Analysis of an Online Computer Books Recommendation System Using Content-Based Filtering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6894980"/>
              <a:ext cx="9450455" cy="11927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91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ECF2FE"/>
                  </a:solidFill>
                  <a:cs typeface="Aileron Regular"/>
                </a:rPr>
                <a:t>วิเคราะห์และพัฒนาระบบแนะนําหนังสือคอมพิวเตอร์ แบบออนไลน์โดยใช้เทคนิคการกรองแบบอิงเนื้อหา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891868" y="3110454"/>
            <a:ext cx="7134323" cy="4066092"/>
            <a:chOff x="0" y="0"/>
            <a:chExt cx="9512431" cy="542145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292407" y="858268"/>
              <a:ext cx="8779258" cy="36341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4401"/>
                </a:lnSpc>
              </a:pPr>
              <a:r>
                <a:rPr lang="en-US" sz="3099">
                  <a:solidFill>
                    <a:srgbClr val="ECF2FE"/>
                  </a:solidFill>
                  <a:cs typeface="Aileron Regular"/>
                </a:rPr>
                <a:t>งานวิจัยนี้คือการพัฒนาระบบแนะนำหนังสือคอมพิวเตอร์แบบออนไลน์โดยใช้เทคนิคการกรองแบบอิงเนื้อหาเพื่อประเมินความพึงพอใจของการพัฒนาระบบแนะนำหนังสือคอมพิวเตอร์แบบออนไลน์ที่พัฒนาขึ้น </a:t>
              </a:r>
            </a:p>
          </p:txBody>
        </p:sp>
        <p:grpSp>
          <p:nvGrpSpPr>
            <p:cNvPr name="Group 10" id="10"/>
            <p:cNvGrpSpPr/>
            <p:nvPr/>
          </p:nvGrpSpPr>
          <p:grpSpPr>
            <a:xfrm rot="0">
              <a:off x="0" y="5051258"/>
              <a:ext cx="9512431" cy="370198"/>
              <a:chOff x="0" y="0"/>
              <a:chExt cx="13053336" cy="508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0" y="49530"/>
                <a:ext cx="13053337" cy="408940"/>
              </a:xfrm>
              <a:custGeom>
                <a:avLst/>
                <a:gdLst/>
                <a:ahLst/>
                <a:cxnLst/>
                <a:rect r="r" b="b" t="t" l="l"/>
                <a:pathLst>
                  <a:path h="408940" w="13053337">
                    <a:moveTo>
                      <a:pt x="12847596" y="0"/>
                    </a:moveTo>
                    <a:cubicBezTo>
                      <a:pt x="12747266" y="0"/>
                      <a:pt x="12664716" y="72390"/>
                      <a:pt x="12645666" y="166370"/>
                    </a:cubicBezTo>
                    <a:lnTo>
                      <a:pt x="406400" y="166370"/>
                    </a:lnTo>
                    <a:cubicBezTo>
                      <a:pt x="388620" y="71120"/>
                      <a:pt x="304800" y="0"/>
                      <a:pt x="204470" y="0"/>
                    </a:cubicBezTo>
                    <a:cubicBezTo>
                      <a:pt x="91440" y="0"/>
                      <a:pt x="0" y="91440"/>
                      <a:pt x="0" y="204470"/>
                    </a:cubicBezTo>
                    <a:cubicBezTo>
                      <a:pt x="0" y="317500"/>
                      <a:pt x="91440" y="408940"/>
                      <a:pt x="204470" y="408940"/>
                    </a:cubicBezTo>
                    <a:cubicBezTo>
                      <a:pt x="304800" y="408940"/>
                      <a:pt x="388620" y="337820"/>
                      <a:pt x="406400" y="242570"/>
                    </a:cubicBezTo>
                    <a:lnTo>
                      <a:pt x="12646936" y="242570"/>
                    </a:lnTo>
                    <a:cubicBezTo>
                      <a:pt x="12664716" y="337820"/>
                      <a:pt x="12748537" y="408940"/>
                      <a:pt x="12848866" y="408940"/>
                    </a:cubicBezTo>
                    <a:cubicBezTo>
                      <a:pt x="12961896" y="408940"/>
                      <a:pt x="13053337" y="317500"/>
                      <a:pt x="13053337" y="204470"/>
                    </a:cubicBezTo>
                    <a:cubicBezTo>
                      <a:pt x="13053337" y="91440"/>
                      <a:pt x="12960626" y="0"/>
                      <a:pt x="12847596" y="0"/>
                    </a:cubicBezTo>
                    <a:close/>
                  </a:path>
                </a:pathLst>
              </a:custGeom>
              <a:solidFill>
                <a:srgbClr val="ECF2FE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0"/>
              <a:ext cx="9512431" cy="370198"/>
              <a:chOff x="0" y="0"/>
              <a:chExt cx="13053336" cy="508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0" y="49530"/>
                <a:ext cx="13053337" cy="408940"/>
              </a:xfrm>
              <a:custGeom>
                <a:avLst/>
                <a:gdLst/>
                <a:ahLst/>
                <a:cxnLst/>
                <a:rect r="r" b="b" t="t" l="l"/>
                <a:pathLst>
                  <a:path h="408940" w="13053337">
                    <a:moveTo>
                      <a:pt x="12847596" y="0"/>
                    </a:moveTo>
                    <a:cubicBezTo>
                      <a:pt x="12747266" y="0"/>
                      <a:pt x="12664716" y="72390"/>
                      <a:pt x="12645666" y="166370"/>
                    </a:cubicBezTo>
                    <a:lnTo>
                      <a:pt x="406400" y="166370"/>
                    </a:lnTo>
                    <a:cubicBezTo>
                      <a:pt x="388620" y="71120"/>
                      <a:pt x="304800" y="0"/>
                      <a:pt x="204470" y="0"/>
                    </a:cubicBezTo>
                    <a:cubicBezTo>
                      <a:pt x="91440" y="0"/>
                      <a:pt x="0" y="91440"/>
                      <a:pt x="0" y="204470"/>
                    </a:cubicBezTo>
                    <a:cubicBezTo>
                      <a:pt x="0" y="317500"/>
                      <a:pt x="91440" y="408940"/>
                      <a:pt x="204470" y="408940"/>
                    </a:cubicBezTo>
                    <a:cubicBezTo>
                      <a:pt x="304800" y="408940"/>
                      <a:pt x="388620" y="337820"/>
                      <a:pt x="406400" y="242570"/>
                    </a:cubicBezTo>
                    <a:lnTo>
                      <a:pt x="12646936" y="242570"/>
                    </a:lnTo>
                    <a:cubicBezTo>
                      <a:pt x="12664716" y="337820"/>
                      <a:pt x="12748537" y="408940"/>
                      <a:pt x="12848866" y="408940"/>
                    </a:cubicBezTo>
                    <a:cubicBezTo>
                      <a:pt x="12961896" y="408940"/>
                      <a:pt x="13053337" y="317500"/>
                      <a:pt x="13053337" y="204470"/>
                    </a:cubicBezTo>
                    <a:cubicBezTo>
                      <a:pt x="13053337" y="91440"/>
                      <a:pt x="12960626" y="0"/>
                      <a:pt x="12847596" y="0"/>
                    </a:cubicBezTo>
                    <a:close/>
                  </a:path>
                </a:pathLst>
              </a:custGeom>
              <a:solidFill>
                <a:srgbClr val="ECF2FE"/>
              </a:solidFill>
            </p:spPr>
          </p:sp>
        </p:grp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83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396132" y="9483972"/>
            <a:ext cx="1495736" cy="803028"/>
            <a:chOff x="0" y="0"/>
            <a:chExt cx="2354580" cy="126412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353310" cy="1264123"/>
            </a:xfrm>
            <a:custGeom>
              <a:avLst/>
              <a:gdLst/>
              <a:ahLst/>
              <a:cxnLst/>
              <a:rect r="r" b="b" t="t" l="l"/>
              <a:pathLst>
                <a:path h="1264123" w="2353310">
                  <a:moveTo>
                    <a:pt x="784860" y="1196813"/>
                  </a:moveTo>
                  <a:cubicBezTo>
                    <a:pt x="905510" y="1237453"/>
                    <a:pt x="1042670" y="1264123"/>
                    <a:pt x="1177290" y="1264123"/>
                  </a:cubicBezTo>
                  <a:cubicBezTo>
                    <a:pt x="1311910" y="1264123"/>
                    <a:pt x="1441450" y="1241263"/>
                    <a:pt x="1560830" y="1200623"/>
                  </a:cubicBezTo>
                  <a:cubicBezTo>
                    <a:pt x="1563370" y="1199353"/>
                    <a:pt x="1565910" y="1199353"/>
                    <a:pt x="1568450" y="1198083"/>
                  </a:cubicBezTo>
                  <a:cubicBezTo>
                    <a:pt x="2016760" y="1035523"/>
                    <a:pt x="2346960" y="606263"/>
                    <a:pt x="2353310" y="1095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516"/>
                  </a:lnTo>
                  <a:cubicBezTo>
                    <a:pt x="6350" y="608803"/>
                    <a:pt x="331470" y="1038063"/>
                    <a:pt x="784860" y="1196813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9004563" y="9805808"/>
            <a:ext cx="278873" cy="438229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0055688" y="1596327"/>
            <a:ext cx="7203612" cy="7350890"/>
            <a:chOff x="0" y="0"/>
            <a:chExt cx="9604817" cy="980118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57150"/>
              <a:ext cx="9604817" cy="76529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6500"/>
                </a:lnSpc>
                <a:spcBef>
                  <a:spcPct val="0"/>
                </a:spcBef>
              </a:pPr>
              <a:r>
                <a:rPr lang="en-US" spc="-50" sz="5000">
                  <a:solidFill>
                    <a:srgbClr val="ECF2FE"/>
                  </a:solidFill>
                  <a:latin typeface="Aileron Regular Bold"/>
                </a:rPr>
                <a:t>A Prediction System for Undergraduate Student Dropout at Faculty of Science, Buriram Rajabhat University using Data Mining Techniques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7992183"/>
              <a:ext cx="9604817" cy="18090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91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ECF2FE"/>
                  </a:solidFill>
                  <a:cs typeface="Aileron Regular"/>
                </a:rPr>
                <a:t>ระบบทำนายการพ้นสภาพของนักศึกษาระดับปริญญาตรี คณะวิทยาศาสตร์ มหาวิทยาลัยราชภัฏบุรีรัมย์ ด้วยเทคนคิการทำเหมืองข้อมูล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188928" y="3585579"/>
            <a:ext cx="7574778" cy="3847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01"/>
              </a:lnSpc>
            </a:pPr>
            <a:r>
              <a:rPr lang="en-US" sz="3099">
                <a:solidFill>
                  <a:srgbClr val="ECF2FE"/>
                </a:solidFill>
                <a:cs typeface="Aileron Regular"/>
              </a:rPr>
              <a:t>งานวิจัยนี้คือการ สร้างแบบจำลองการทำนายการพ้นสภาพของนักศึกษา และ พัฒนาระบบทำนายการพ้นสภาพด้วยเทคนิคเหมืองข้อมูล โดย ใช้คลังข้อมูล จากฐานข้อมูลนักศึกษาคณะที่มีอัตราการพ้นสภาพมากที่สุด นำมาเข้ากระบวนการเตรียมข้อมูล และจำแนกประเภทโดย อัลกอริทึม J48 และวัดประสิทธิภาพโดยวิธีการตรวจสอบแบบไขว้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36638" y="2854210"/>
            <a:ext cx="8207362" cy="319408"/>
            <a:chOff x="0" y="0"/>
            <a:chExt cx="13053336" cy="508000"/>
          </a:xfrm>
        </p:grpSpPr>
        <p:sp>
          <p:nvSpPr>
            <p:cNvPr name="Freeform 10" id="10"/>
            <p:cNvSpPr/>
            <p:nvPr/>
          </p:nvSpPr>
          <p:spPr>
            <a:xfrm>
              <a:off x="0" y="49530"/>
              <a:ext cx="13053337" cy="408940"/>
            </a:xfrm>
            <a:custGeom>
              <a:avLst/>
              <a:gdLst/>
              <a:ahLst/>
              <a:cxnLst/>
              <a:rect r="r" b="b" t="t" l="l"/>
              <a:pathLst>
                <a:path h="408940" w="13053337">
                  <a:moveTo>
                    <a:pt x="12847596" y="0"/>
                  </a:moveTo>
                  <a:cubicBezTo>
                    <a:pt x="12747266" y="0"/>
                    <a:pt x="12664716" y="72390"/>
                    <a:pt x="12645666" y="166370"/>
                  </a:cubicBezTo>
                  <a:lnTo>
                    <a:pt x="406400" y="166370"/>
                  </a:lnTo>
                  <a:cubicBezTo>
                    <a:pt x="388620" y="71120"/>
                    <a:pt x="304800" y="0"/>
                    <a:pt x="204470" y="0"/>
                  </a:cubicBezTo>
                  <a:cubicBezTo>
                    <a:pt x="91440" y="0"/>
                    <a:pt x="0" y="91440"/>
                    <a:pt x="0" y="204470"/>
                  </a:cubicBezTo>
                  <a:cubicBezTo>
                    <a:pt x="0" y="317500"/>
                    <a:pt x="91440" y="408940"/>
                    <a:pt x="204470" y="408940"/>
                  </a:cubicBezTo>
                  <a:cubicBezTo>
                    <a:pt x="304800" y="408940"/>
                    <a:pt x="388620" y="337820"/>
                    <a:pt x="406400" y="242570"/>
                  </a:cubicBezTo>
                  <a:lnTo>
                    <a:pt x="12646936" y="242570"/>
                  </a:lnTo>
                  <a:cubicBezTo>
                    <a:pt x="12664716" y="337820"/>
                    <a:pt x="12748537" y="408940"/>
                    <a:pt x="12848866" y="408940"/>
                  </a:cubicBezTo>
                  <a:cubicBezTo>
                    <a:pt x="12961896" y="408940"/>
                    <a:pt x="13053337" y="317500"/>
                    <a:pt x="13053337" y="204470"/>
                  </a:cubicBezTo>
                  <a:cubicBezTo>
                    <a:pt x="13053337" y="91440"/>
                    <a:pt x="12960626" y="0"/>
                    <a:pt x="12847596" y="0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72635" y="7909040"/>
            <a:ext cx="8207362" cy="319408"/>
            <a:chOff x="0" y="0"/>
            <a:chExt cx="13053336" cy="508000"/>
          </a:xfrm>
        </p:grpSpPr>
        <p:sp>
          <p:nvSpPr>
            <p:cNvPr name="Freeform 12" id="12"/>
            <p:cNvSpPr/>
            <p:nvPr/>
          </p:nvSpPr>
          <p:spPr>
            <a:xfrm>
              <a:off x="0" y="49530"/>
              <a:ext cx="13053337" cy="408940"/>
            </a:xfrm>
            <a:custGeom>
              <a:avLst/>
              <a:gdLst/>
              <a:ahLst/>
              <a:cxnLst/>
              <a:rect r="r" b="b" t="t" l="l"/>
              <a:pathLst>
                <a:path h="408940" w="13053337">
                  <a:moveTo>
                    <a:pt x="12847596" y="0"/>
                  </a:moveTo>
                  <a:cubicBezTo>
                    <a:pt x="12747266" y="0"/>
                    <a:pt x="12664716" y="72390"/>
                    <a:pt x="12645666" y="166370"/>
                  </a:cubicBezTo>
                  <a:lnTo>
                    <a:pt x="406400" y="166370"/>
                  </a:lnTo>
                  <a:cubicBezTo>
                    <a:pt x="388620" y="71120"/>
                    <a:pt x="304800" y="0"/>
                    <a:pt x="204470" y="0"/>
                  </a:cubicBezTo>
                  <a:cubicBezTo>
                    <a:pt x="91440" y="0"/>
                    <a:pt x="0" y="91440"/>
                    <a:pt x="0" y="204470"/>
                  </a:cubicBezTo>
                  <a:cubicBezTo>
                    <a:pt x="0" y="317500"/>
                    <a:pt x="91440" y="408940"/>
                    <a:pt x="204470" y="408940"/>
                  </a:cubicBezTo>
                  <a:cubicBezTo>
                    <a:pt x="304800" y="408940"/>
                    <a:pt x="388620" y="337820"/>
                    <a:pt x="406400" y="242570"/>
                  </a:cubicBezTo>
                  <a:lnTo>
                    <a:pt x="12646936" y="242570"/>
                  </a:lnTo>
                  <a:cubicBezTo>
                    <a:pt x="12664716" y="337820"/>
                    <a:pt x="12748537" y="408940"/>
                    <a:pt x="12848866" y="408940"/>
                  </a:cubicBezTo>
                  <a:cubicBezTo>
                    <a:pt x="12961896" y="408940"/>
                    <a:pt x="13053337" y="317500"/>
                    <a:pt x="13053337" y="204470"/>
                  </a:cubicBezTo>
                  <a:cubicBezTo>
                    <a:pt x="13053337" y="91440"/>
                    <a:pt x="12960626" y="0"/>
                    <a:pt x="12847596" y="0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83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396132" y="9483972"/>
            <a:ext cx="1495736" cy="803028"/>
            <a:chOff x="0" y="0"/>
            <a:chExt cx="2354580" cy="126412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353310" cy="1264123"/>
            </a:xfrm>
            <a:custGeom>
              <a:avLst/>
              <a:gdLst/>
              <a:ahLst/>
              <a:cxnLst/>
              <a:rect r="r" b="b" t="t" l="l"/>
              <a:pathLst>
                <a:path h="1264123" w="2353310">
                  <a:moveTo>
                    <a:pt x="784860" y="1196813"/>
                  </a:moveTo>
                  <a:cubicBezTo>
                    <a:pt x="905510" y="1237453"/>
                    <a:pt x="1042670" y="1264123"/>
                    <a:pt x="1177290" y="1264123"/>
                  </a:cubicBezTo>
                  <a:cubicBezTo>
                    <a:pt x="1311910" y="1264123"/>
                    <a:pt x="1441450" y="1241263"/>
                    <a:pt x="1560830" y="1200623"/>
                  </a:cubicBezTo>
                  <a:cubicBezTo>
                    <a:pt x="1563370" y="1199353"/>
                    <a:pt x="1565910" y="1199353"/>
                    <a:pt x="1568450" y="1198083"/>
                  </a:cubicBezTo>
                  <a:cubicBezTo>
                    <a:pt x="2016760" y="1035523"/>
                    <a:pt x="2346960" y="606263"/>
                    <a:pt x="2353310" y="1095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516"/>
                  </a:lnTo>
                  <a:cubicBezTo>
                    <a:pt x="6350" y="608803"/>
                    <a:pt x="331470" y="1038063"/>
                    <a:pt x="784860" y="1196813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9004563" y="9805808"/>
            <a:ext cx="278873" cy="438229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028700" y="2290957"/>
            <a:ext cx="7367432" cy="5705085"/>
            <a:chOff x="0" y="0"/>
            <a:chExt cx="9823243" cy="760678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57150"/>
              <a:ext cx="9823243" cy="5458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6500"/>
                </a:lnSpc>
                <a:spcBef>
                  <a:spcPct val="0"/>
                </a:spcBef>
              </a:pPr>
              <a:r>
                <a:rPr lang="en-US" spc="-50" sz="5000">
                  <a:solidFill>
                    <a:srgbClr val="ECF2FE"/>
                  </a:solidFill>
                  <a:latin typeface="Aileron Regular Bold"/>
                </a:rPr>
                <a:t>The Comparison of Performance Models for Predicting Students Success in Vocation Education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5797777"/>
              <a:ext cx="9823243" cy="18090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91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ECF2FE"/>
                  </a:solidFill>
                  <a:cs typeface="Aileron Regular"/>
                </a:rPr>
                <a:t>การเปรียบเทียบประสิทธิภาพของแบบจำลองในการพยากรณ์ ความสำเร็จการศึกษาของนักเรียนระดับประกาศนียบัตรวิชาชีพ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111173" y="3966182"/>
            <a:ext cx="6584443" cy="2742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01"/>
              </a:lnSpc>
            </a:pPr>
            <a:r>
              <a:rPr lang="en-US" sz="3099">
                <a:solidFill>
                  <a:srgbClr val="ECF2FE"/>
                </a:solidFill>
                <a:cs typeface="Aileron Regular"/>
              </a:rPr>
              <a:t>งานวิจัยนี้คือการ ศึกษาปัจจัยที่มีผลต่อการสำเร็จการศึกษาในสถานศึกษา และ พัฒนาแบบจำลองที่มีประสิทธิภาพในการพยากรณ์ เพื่อ อำนวยความสะดวกให้ครูแนะแนวและผู้บริหารในการวางแผนการแนะแนว 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891868" y="3278959"/>
            <a:ext cx="7134323" cy="277648"/>
            <a:chOff x="0" y="0"/>
            <a:chExt cx="13053336" cy="508000"/>
          </a:xfrm>
        </p:grpSpPr>
        <p:sp>
          <p:nvSpPr>
            <p:cNvPr name="Freeform 10" id="10"/>
            <p:cNvSpPr/>
            <p:nvPr/>
          </p:nvSpPr>
          <p:spPr>
            <a:xfrm>
              <a:off x="0" y="49530"/>
              <a:ext cx="13053337" cy="408940"/>
            </a:xfrm>
            <a:custGeom>
              <a:avLst/>
              <a:gdLst/>
              <a:ahLst/>
              <a:cxnLst/>
              <a:rect r="r" b="b" t="t" l="l"/>
              <a:pathLst>
                <a:path h="408940" w="13053337">
                  <a:moveTo>
                    <a:pt x="12847596" y="0"/>
                  </a:moveTo>
                  <a:cubicBezTo>
                    <a:pt x="12747266" y="0"/>
                    <a:pt x="12664716" y="72390"/>
                    <a:pt x="12645666" y="166370"/>
                  </a:cubicBezTo>
                  <a:lnTo>
                    <a:pt x="406400" y="166370"/>
                  </a:lnTo>
                  <a:cubicBezTo>
                    <a:pt x="388620" y="71120"/>
                    <a:pt x="304800" y="0"/>
                    <a:pt x="204470" y="0"/>
                  </a:cubicBezTo>
                  <a:cubicBezTo>
                    <a:pt x="91440" y="0"/>
                    <a:pt x="0" y="91440"/>
                    <a:pt x="0" y="204470"/>
                  </a:cubicBezTo>
                  <a:cubicBezTo>
                    <a:pt x="0" y="317500"/>
                    <a:pt x="91440" y="408940"/>
                    <a:pt x="204470" y="408940"/>
                  </a:cubicBezTo>
                  <a:cubicBezTo>
                    <a:pt x="304800" y="408940"/>
                    <a:pt x="388620" y="337820"/>
                    <a:pt x="406400" y="242570"/>
                  </a:cubicBezTo>
                  <a:lnTo>
                    <a:pt x="12646936" y="242570"/>
                  </a:lnTo>
                  <a:cubicBezTo>
                    <a:pt x="12664716" y="337820"/>
                    <a:pt x="12748537" y="408940"/>
                    <a:pt x="12848866" y="408940"/>
                  </a:cubicBezTo>
                  <a:cubicBezTo>
                    <a:pt x="12961896" y="408940"/>
                    <a:pt x="13053337" y="317500"/>
                    <a:pt x="13053337" y="204470"/>
                  </a:cubicBezTo>
                  <a:cubicBezTo>
                    <a:pt x="13053337" y="91440"/>
                    <a:pt x="12960626" y="0"/>
                    <a:pt x="12847596" y="0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36233" y="7181459"/>
            <a:ext cx="7134323" cy="277648"/>
            <a:chOff x="0" y="0"/>
            <a:chExt cx="13053336" cy="508000"/>
          </a:xfrm>
        </p:grpSpPr>
        <p:sp>
          <p:nvSpPr>
            <p:cNvPr name="Freeform 12" id="12"/>
            <p:cNvSpPr/>
            <p:nvPr/>
          </p:nvSpPr>
          <p:spPr>
            <a:xfrm>
              <a:off x="0" y="49530"/>
              <a:ext cx="13053337" cy="408940"/>
            </a:xfrm>
            <a:custGeom>
              <a:avLst/>
              <a:gdLst/>
              <a:ahLst/>
              <a:cxnLst/>
              <a:rect r="r" b="b" t="t" l="l"/>
              <a:pathLst>
                <a:path h="408940" w="13053337">
                  <a:moveTo>
                    <a:pt x="12847596" y="0"/>
                  </a:moveTo>
                  <a:cubicBezTo>
                    <a:pt x="12747266" y="0"/>
                    <a:pt x="12664716" y="72390"/>
                    <a:pt x="12645666" y="166370"/>
                  </a:cubicBezTo>
                  <a:lnTo>
                    <a:pt x="406400" y="166370"/>
                  </a:lnTo>
                  <a:cubicBezTo>
                    <a:pt x="388620" y="71120"/>
                    <a:pt x="304800" y="0"/>
                    <a:pt x="204470" y="0"/>
                  </a:cubicBezTo>
                  <a:cubicBezTo>
                    <a:pt x="91440" y="0"/>
                    <a:pt x="0" y="91440"/>
                    <a:pt x="0" y="204470"/>
                  </a:cubicBezTo>
                  <a:cubicBezTo>
                    <a:pt x="0" y="317500"/>
                    <a:pt x="91440" y="408940"/>
                    <a:pt x="204470" y="408940"/>
                  </a:cubicBezTo>
                  <a:cubicBezTo>
                    <a:pt x="304800" y="408940"/>
                    <a:pt x="388620" y="337820"/>
                    <a:pt x="406400" y="242570"/>
                  </a:cubicBezTo>
                  <a:lnTo>
                    <a:pt x="12646936" y="242570"/>
                  </a:lnTo>
                  <a:cubicBezTo>
                    <a:pt x="12664716" y="337820"/>
                    <a:pt x="12748537" y="408940"/>
                    <a:pt x="12848866" y="408940"/>
                  </a:cubicBezTo>
                  <a:cubicBezTo>
                    <a:pt x="12961896" y="408940"/>
                    <a:pt x="13053337" y="317500"/>
                    <a:pt x="13053337" y="204470"/>
                  </a:cubicBezTo>
                  <a:cubicBezTo>
                    <a:pt x="13053337" y="91440"/>
                    <a:pt x="12960626" y="0"/>
                    <a:pt x="12847596" y="0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588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396132" y="9483972"/>
            <a:ext cx="1495736" cy="803028"/>
            <a:chOff x="0" y="0"/>
            <a:chExt cx="2354580" cy="126412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353310" cy="1264123"/>
            </a:xfrm>
            <a:custGeom>
              <a:avLst/>
              <a:gdLst/>
              <a:ahLst/>
              <a:cxnLst/>
              <a:rect r="r" b="b" t="t" l="l"/>
              <a:pathLst>
                <a:path h="1264123" w="2353310">
                  <a:moveTo>
                    <a:pt x="784860" y="1196813"/>
                  </a:moveTo>
                  <a:cubicBezTo>
                    <a:pt x="905510" y="1237453"/>
                    <a:pt x="1042670" y="1264123"/>
                    <a:pt x="1177290" y="1264123"/>
                  </a:cubicBezTo>
                  <a:cubicBezTo>
                    <a:pt x="1311910" y="1264123"/>
                    <a:pt x="1441450" y="1241263"/>
                    <a:pt x="1560830" y="1200623"/>
                  </a:cubicBezTo>
                  <a:cubicBezTo>
                    <a:pt x="1563370" y="1199353"/>
                    <a:pt x="1565910" y="1199353"/>
                    <a:pt x="1568450" y="1198083"/>
                  </a:cubicBezTo>
                  <a:cubicBezTo>
                    <a:pt x="2016760" y="1035523"/>
                    <a:pt x="2346960" y="606263"/>
                    <a:pt x="2353310" y="1095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516"/>
                  </a:lnTo>
                  <a:cubicBezTo>
                    <a:pt x="6350" y="608803"/>
                    <a:pt x="331470" y="1038063"/>
                    <a:pt x="784860" y="1196813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9004563" y="9805808"/>
            <a:ext cx="278873" cy="43822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930364" y="2594805"/>
            <a:ext cx="5721615" cy="5930364"/>
          </a:xfrm>
          <a:prstGeom prst="rect">
            <a:avLst/>
          </a:prstGeom>
        </p:spPr>
      </p:pic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589767" y="3773877"/>
            <a:ext cx="570534" cy="570534"/>
            <a:chOff x="0" y="0"/>
            <a:chExt cx="1708150" cy="170815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EF5D50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6809532" y="8525169"/>
            <a:ext cx="353023" cy="353023"/>
            <a:chOff x="1371600" y="6705600"/>
            <a:chExt cx="10972800" cy="10972800"/>
          </a:xfrm>
        </p:grpSpPr>
        <p:sp>
          <p:nvSpPr>
            <p:cNvPr name="Freeform 9" id="9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4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F5D50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424784" y="1408808"/>
            <a:ext cx="384748" cy="384748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122154" y="3502587"/>
            <a:ext cx="5040401" cy="41148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10091332" y="3968479"/>
            <a:ext cx="6829758" cy="1971029"/>
            <a:chOff x="0" y="0"/>
            <a:chExt cx="9106344" cy="2628039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47625"/>
              <a:ext cx="9106344" cy="16597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008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ECF2FE"/>
                  </a:solidFill>
                  <a:latin typeface="Aileron Heavy Bold"/>
                </a:rPr>
                <a:t>Scope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918574"/>
              <a:ext cx="9106344" cy="7094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544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ECF2FE"/>
                  </a:solidFill>
                  <a:cs typeface="Aileron Regular"/>
                </a:rPr>
                <a:t>ขอบเขตของโครงงาน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588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396132" y="9483972"/>
            <a:ext cx="1495736" cy="803028"/>
            <a:chOff x="0" y="0"/>
            <a:chExt cx="2354580" cy="126412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353310" cy="1264123"/>
            </a:xfrm>
            <a:custGeom>
              <a:avLst/>
              <a:gdLst/>
              <a:ahLst/>
              <a:cxnLst/>
              <a:rect r="r" b="b" t="t" l="l"/>
              <a:pathLst>
                <a:path h="1264123" w="2353310">
                  <a:moveTo>
                    <a:pt x="784860" y="1196813"/>
                  </a:moveTo>
                  <a:cubicBezTo>
                    <a:pt x="905510" y="1237453"/>
                    <a:pt x="1042670" y="1264123"/>
                    <a:pt x="1177290" y="1264123"/>
                  </a:cubicBezTo>
                  <a:cubicBezTo>
                    <a:pt x="1311910" y="1264123"/>
                    <a:pt x="1441450" y="1241263"/>
                    <a:pt x="1560830" y="1200623"/>
                  </a:cubicBezTo>
                  <a:cubicBezTo>
                    <a:pt x="1563370" y="1199353"/>
                    <a:pt x="1565910" y="1199353"/>
                    <a:pt x="1568450" y="1198083"/>
                  </a:cubicBezTo>
                  <a:cubicBezTo>
                    <a:pt x="2016760" y="1035523"/>
                    <a:pt x="2346960" y="606263"/>
                    <a:pt x="2353310" y="1095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516"/>
                  </a:lnTo>
                  <a:cubicBezTo>
                    <a:pt x="6350" y="608803"/>
                    <a:pt x="331470" y="1038063"/>
                    <a:pt x="784860" y="1196813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9004563" y="9805808"/>
            <a:ext cx="278873" cy="438229"/>
          </a:xfrm>
          <a:prstGeom prst="rect">
            <a:avLst/>
          </a:prstGeom>
        </p:spPr>
      </p:pic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2287596" y="4016561"/>
            <a:ext cx="1679220" cy="1679220"/>
            <a:chOff x="1371600" y="6705600"/>
            <a:chExt cx="10972800" cy="10972800"/>
          </a:xfrm>
        </p:grpSpPr>
        <p:sp>
          <p:nvSpPr>
            <p:cNvPr name="Freeform 6" id="6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4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457626" y="4124150"/>
            <a:ext cx="1654349" cy="1571631"/>
          </a:xfrm>
          <a:prstGeom prst="rect">
            <a:avLst/>
          </a:prstGeom>
        </p:spPr>
      </p:pic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8196292" y="4016561"/>
            <a:ext cx="1709382" cy="1709382"/>
            <a:chOff x="1371600" y="6705600"/>
            <a:chExt cx="10972800" cy="10972800"/>
          </a:xfrm>
        </p:grpSpPr>
        <p:sp>
          <p:nvSpPr>
            <p:cNvPr name="Freeform 9" id="9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4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436726" y="4302034"/>
            <a:ext cx="1468948" cy="1138435"/>
          </a:xfrm>
          <a:prstGeom prst="rect">
            <a:avLst/>
          </a:prstGeom>
        </p:spPr>
      </p:pic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4002844" y="4016561"/>
            <a:ext cx="1679220" cy="1679220"/>
            <a:chOff x="1371600" y="6705600"/>
            <a:chExt cx="10972800" cy="10972800"/>
          </a:xfrm>
        </p:grpSpPr>
        <p:sp>
          <p:nvSpPr>
            <p:cNvPr name="Freeform 12" id="12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4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172874" y="4124150"/>
            <a:ext cx="1654349" cy="1571631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3548980" y="952500"/>
            <a:ext cx="10751811" cy="1794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203"/>
              </a:lnSpc>
              <a:spcBef>
                <a:spcPct val="0"/>
              </a:spcBef>
            </a:pPr>
            <a:r>
              <a:rPr lang="en-US" sz="11272">
                <a:solidFill>
                  <a:srgbClr val="ECF2FE"/>
                </a:solidFill>
                <a:latin typeface="Aileron Heavy Bold"/>
              </a:rPr>
              <a:t>Scope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543443" y="6101375"/>
            <a:ext cx="5255515" cy="2225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49"/>
              </a:lnSpc>
              <a:spcBef>
                <a:spcPct val="0"/>
              </a:spcBef>
            </a:pPr>
            <a:r>
              <a:rPr lang="en-US" sz="2499">
                <a:solidFill>
                  <a:srgbClr val="ECF2FE"/>
                </a:solidFill>
                <a:cs typeface="Aileron Regular"/>
              </a:rPr>
              <a:t>การทำนายต่าง ๆ จะใช้ข้อมูลเพียง 2 แหล่งคือข้อมูลผลการเรียนของนักศึกษาจากสำนักทะเบียนและประมวลผล และแบบสอบถามการมีงานทำของบัณฑิตเท่านั้น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04209" y="6101375"/>
            <a:ext cx="5161183" cy="1777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49"/>
              </a:lnSpc>
              <a:spcBef>
                <a:spcPct val="0"/>
              </a:spcBef>
            </a:pPr>
            <a:r>
              <a:rPr lang="en-US" sz="2499">
                <a:solidFill>
                  <a:srgbClr val="ECF2FE"/>
                </a:solidFill>
                <a:cs typeface="Aileron Regular"/>
              </a:rPr>
              <a:t>ข้อมูลผลการเรียนในอดีตจะได้จากสำนักทะเบียนและประมวลผล โดยกรรมการหลักสูตรจะเป็นผู้ร้องขอข้อมูลดังกล่าวและนำเข้าระบบ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419457" y="6101375"/>
            <a:ext cx="5161183" cy="1777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49"/>
              </a:lnSpc>
              <a:spcBef>
                <a:spcPct val="0"/>
              </a:spcBef>
            </a:pPr>
            <a:r>
              <a:rPr lang="en-US" sz="2499">
                <a:solidFill>
                  <a:srgbClr val="ECF2FE"/>
                </a:solidFill>
                <a:latin typeface="Aileron Regular"/>
              </a:rPr>
              <a:t>Algorithm ในระบบทั้งหมดจะใช้ Algorithm พื้นฐานตาม library ของ scikit-learn เท่านั้น ไม่มีการประยุกต์ใช้จาก research paper อื่น ๆ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987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396132" y="9483972"/>
            <a:ext cx="1495736" cy="803028"/>
            <a:chOff x="0" y="0"/>
            <a:chExt cx="2354580" cy="126412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353310" cy="1264123"/>
            </a:xfrm>
            <a:custGeom>
              <a:avLst/>
              <a:gdLst/>
              <a:ahLst/>
              <a:cxnLst/>
              <a:rect r="r" b="b" t="t" l="l"/>
              <a:pathLst>
                <a:path h="1264123" w="2353310">
                  <a:moveTo>
                    <a:pt x="784860" y="1196813"/>
                  </a:moveTo>
                  <a:cubicBezTo>
                    <a:pt x="905510" y="1237453"/>
                    <a:pt x="1042670" y="1264123"/>
                    <a:pt x="1177290" y="1264123"/>
                  </a:cubicBezTo>
                  <a:cubicBezTo>
                    <a:pt x="1311910" y="1264123"/>
                    <a:pt x="1441450" y="1241263"/>
                    <a:pt x="1560830" y="1200623"/>
                  </a:cubicBezTo>
                  <a:cubicBezTo>
                    <a:pt x="1563370" y="1199353"/>
                    <a:pt x="1565910" y="1199353"/>
                    <a:pt x="1568450" y="1198083"/>
                  </a:cubicBezTo>
                  <a:cubicBezTo>
                    <a:pt x="2016760" y="1035523"/>
                    <a:pt x="2346960" y="606263"/>
                    <a:pt x="2353310" y="1095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516"/>
                  </a:lnTo>
                  <a:cubicBezTo>
                    <a:pt x="6350" y="608803"/>
                    <a:pt x="331470" y="1038063"/>
                    <a:pt x="784860" y="1196813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9004563" y="9805808"/>
            <a:ext cx="278873" cy="43822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89767" y="2241782"/>
            <a:ext cx="6402809" cy="6636410"/>
          </a:xfrm>
          <a:prstGeom prst="rect">
            <a:avLst/>
          </a:prstGeom>
        </p:spPr>
      </p:pic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589767" y="3773877"/>
            <a:ext cx="570534" cy="570534"/>
            <a:chOff x="0" y="0"/>
            <a:chExt cx="1708150" cy="170815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6809532" y="8525169"/>
            <a:ext cx="353023" cy="353023"/>
            <a:chOff x="1371600" y="6705600"/>
            <a:chExt cx="10972800" cy="10972800"/>
          </a:xfrm>
        </p:grpSpPr>
        <p:sp>
          <p:nvSpPr>
            <p:cNvPr name="Freeform 9" id="9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4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85C70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424784" y="1408808"/>
            <a:ext cx="384748" cy="384748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143204" y="3396874"/>
            <a:ext cx="5295935" cy="4296327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10140948" y="3968479"/>
            <a:ext cx="7118352" cy="3241319"/>
            <a:chOff x="0" y="0"/>
            <a:chExt cx="9491136" cy="4321758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47625"/>
              <a:ext cx="9491136" cy="3353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008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ECF2FE"/>
                  </a:solidFill>
                  <a:latin typeface="Aileron Heavy Bold"/>
                </a:rPr>
                <a:t>Project Development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3612294"/>
              <a:ext cx="9491136" cy="7094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544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ECF2FE"/>
                  </a:solidFill>
                  <a:cs typeface="Aileron Regular"/>
                </a:rPr>
                <a:t>การพัฒนาโครงงาน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987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396132" y="9483972"/>
            <a:ext cx="1495736" cy="803028"/>
            <a:chOff x="0" y="0"/>
            <a:chExt cx="2354580" cy="126412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353310" cy="1264123"/>
            </a:xfrm>
            <a:custGeom>
              <a:avLst/>
              <a:gdLst/>
              <a:ahLst/>
              <a:cxnLst/>
              <a:rect r="r" b="b" t="t" l="l"/>
              <a:pathLst>
                <a:path h="1264123" w="2353310">
                  <a:moveTo>
                    <a:pt x="784860" y="1196813"/>
                  </a:moveTo>
                  <a:cubicBezTo>
                    <a:pt x="905510" y="1237453"/>
                    <a:pt x="1042670" y="1264123"/>
                    <a:pt x="1177290" y="1264123"/>
                  </a:cubicBezTo>
                  <a:cubicBezTo>
                    <a:pt x="1311910" y="1264123"/>
                    <a:pt x="1441450" y="1241263"/>
                    <a:pt x="1560830" y="1200623"/>
                  </a:cubicBezTo>
                  <a:cubicBezTo>
                    <a:pt x="1563370" y="1199353"/>
                    <a:pt x="1565910" y="1199353"/>
                    <a:pt x="1568450" y="1198083"/>
                  </a:cubicBezTo>
                  <a:cubicBezTo>
                    <a:pt x="2016760" y="1035523"/>
                    <a:pt x="2346960" y="606263"/>
                    <a:pt x="2353310" y="1095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516"/>
                  </a:lnTo>
                  <a:cubicBezTo>
                    <a:pt x="6350" y="608803"/>
                    <a:pt x="331470" y="1038063"/>
                    <a:pt x="784860" y="1196813"/>
                  </a:cubicBezTo>
                  <a:close/>
                </a:path>
              </a:pathLst>
            </a:custGeom>
            <a:solidFill>
              <a:srgbClr val="F85C70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9004563" y="9805808"/>
            <a:ext cx="278873" cy="438229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0085305" y="1028700"/>
            <a:ext cx="7173995" cy="1893193"/>
            <a:chOff x="0" y="0"/>
            <a:chExt cx="9565327" cy="252425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66675"/>
              <a:ext cx="9565327" cy="13133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8037"/>
                </a:lnSpc>
                <a:spcBef>
                  <a:spcPct val="0"/>
                </a:spcBef>
              </a:pPr>
              <a:r>
                <a:rPr lang="en-US" spc="-61" sz="6182">
                  <a:solidFill>
                    <a:srgbClr val="ECF2FE"/>
                  </a:solidFill>
                  <a:latin typeface="Aileron Regular Bold"/>
                </a:rPr>
                <a:t>Development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817204"/>
              <a:ext cx="9565327" cy="7070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4565"/>
                </a:lnSpc>
                <a:spcBef>
                  <a:spcPct val="0"/>
                </a:spcBef>
              </a:pPr>
              <a:r>
                <a:rPr lang="en-US" sz="3214">
                  <a:solidFill>
                    <a:srgbClr val="ECF2FE"/>
                  </a:solidFill>
                  <a:cs typeface="Aileron Regular"/>
                </a:rPr>
                <a:t>การพัฒนาโครงงาน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982961" y="2495541"/>
            <a:ext cx="5414324" cy="1120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544"/>
              </a:lnSpc>
            </a:pPr>
            <a:r>
              <a:rPr lang="en-US" sz="3200">
                <a:solidFill>
                  <a:srgbClr val="ECF2FE"/>
                </a:solidFill>
                <a:cs typeface="Aileron Regular"/>
              </a:rPr>
              <a:t>กําหนดขอบเขต เป้าหมาย และวัตถุประสงค์ในการทําโครงงาน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4502735" y="1744761"/>
            <a:ext cx="925590" cy="6797477"/>
            <a:chOff x="0" y="0"/>
            <a:chExt cx="1234120" cy="9063303"/>
          </a:xfrm>
        </p:grpSpPr>
        <p:grpSp>
          <p:nvGrpSpPr>
            <p:cNvPr name="Group 10" id="10"/>
            <p:cNvGrpSpPr/>
            <p:nvPr/>
          </p:nvGrpSpPr>
          <p:grpSpPr>
            <a:xfrm rot="-5400000">
              <a:off x="-3935903" y="4307385"/>
              <a:ext cx="9063303" cy="448532"/>
              <a:chOff x="0" y="0"/>
              <a:chExt cx="10264945" cy="508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0" y="49530"/>
                <a:ext cx="10264945" cy="408940"/>
              </a:xfrm>
              <a:custGeom>
                <a:avLst/>
                <a:gdLst/>
                <a:ahLst/>
                <a:cxnLst/>
                <a:rect r="r" b="b" t="t" l="l"/>
                <a:pathLst>
                  <a:path h="408940" w="10264945">
                    <a:moveTo>
                      <a:pt x="10059205" y="0"/>
                    </a:moveTo>
                    <a:cubicBezTo>
                      <a:pt x="9958875" y="0"/>
                      <a:pt x="9876325" y="72390"/>
                      <a:pt x="9857275" y="166370"/>
                    </a:cubicBezTo>
                    <a:lnTo>
                      <a:pt x="406400" y="166370"/>
                    </a:lnTo>
                    <a:cubicBezTo>
                      <a:pt x="388620" y="71120"/>
                      <a:pt x="304800" y="0"/>
                      <a:pt x="204470" y="0"/>
                    </a:cubicBezTo>
                    <a:cubicBezTo>
                      <a:pt x="91440" y="0"/>
                      <a:pt x="0" y="91440"/>
                      <a:pt x="0" y="204470"/>
                    </a:cubicBezTo>
                    <a:cubicBezTo>
                      <a:pt x="0" y="317500"/>
                      <a:pt x="91440" y="408940"/>
                      <a:pt x="204470" y="408940"/>
                    </a:cubicBezTo>
                    <a:cubicBezTo>
                      <a:pt x="304800" y="408940"/>
                      <a:pt x="388620" y="337820"/>
                      <a:pt x="406400" y="242570"/>
                    </a:cubicBezTo>
                    <a:lnTo>
                      <a:pt x="9858545" y="242570"/>
                    </a:lnTo>
                    <a:cubicBezTo>
                      <a:pt x="9876325" y="337820"/>
                      <a:pt x="9960145" y="408940"/>
                      <a:pt x="10060475" y="408940"/>
                    </a:cubicBezTo>
                    <a:cubicBezTo>
                      <a:pt x="10173505" y="408940"/>
                      <a:pt x="10264945" y="317500"/>
                      <a:pt x="10264945" y="204470"/>
                    </a:cubicBezTo>
                    <a:cubicBezTo>
                      <a:pt x="10264945" y="91440"/>
                      <a:pt x="10172235" y="0"/>
                      <a:pt x="10059205" y="0"/>
                    </a:cubicBezTo>
                    <a:close/>
                  </a:path>
                </a:pathLst>
              </a:custGeom>
              <a:solidFill>
                <a:srgbClr val="ECF2FE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1694215"/>
              <a:ext cx="1234120" cy="196238"/>
              <a:chOff x="0" y="0"/>
              <a:chExt cx="3594100" cy="5715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0" y="255270"/>
                <a:ext cx="3594100" cy="69850"/>
              </a:xfrm>
              <a:custGeom>
                <a:avLst/>
                <a:gdLst/>
                <a:ahLst/>
                <a:cxnLst/>
                <a:rect r="r" b="b" t="t" l="l"/>
                <a:pathLst>
                  <a:path h="69850" w="3594100">
                    <a:moveTo>
                      <a:pt x="330327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3594100" y="69850"/>
                    </a:lnTo>
                    <a:lnTo>
                      <a:pt x="3594100" y="0"/>
                    </a:lnTo>
                    <a:close/>
                  </a:path>
                </a:pathLst>
              </a:custGeom>
              <a:solidFill>
                <a:srgbClr val="ECF2FE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0" y="4603960"/>
              <a:ext cx="1234120" cy="196238"/>
              <a:chOff x="0" y="0"/>
              <a:chExt cx="3594100" cy="571500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0" y="255270"/>
                <a:ext cx="3594100" cy="69850"/>
              </a:xfrm>
              <a:custGeom>
                <a:avLst/>
                <a:gdLst/>
                <a:ahLst/>
                <a:cxnLst/>
                <a:rect r="r" b="b" t="t" l="l"/>
                <a:pathLst>
                  <a:path h="69850" w="3594100">
                    <a:moveTo>
                      <a:pt x="330327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3594100" y="69850"/>
                    </a:lnTo>
                    <a:lnTo>
                      <a:pt x="3594100" y="0"/>
                    </a:lnTo>
                    <a:close/>
                  </a:path>
                </a:pathLst>
              </a:custGeom>
              <a:solidFill>
                <a:srgbClr val="ECF2FE"/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0" y="7513706"/>
              <a:ext cx="1234120" cy="196238"/>
              <a:chOff x="0" y="0"/>
              <a:chExt cx="3594100" cy="571500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0" y="255270"/>
                <a:ext cx="3594100" cy="69850"/>
              </a:xfrm>
              <a:custGeom>
                <a:avLst/>
                <a:gdLst/>
                <a:ahLst/>
                <a:cxnLst/>
                <a:rect r="r" b="b" t="t" l="l"/>
                <a:pathLst>
                  <a:path h="69850" w="3594100">
                    <a:moveTo>
                      <a:pt x="3303270" y="0"/>
                    </a:moveTo>
                    <a:lnTo>
                      <a:pt x="0" y="0"/>
                    </a:lnTo>
                    <a:lnTo>
                      <a:pt x="0" y="69850"/>
                    </a:lnTo>
                    <a:lnTo>
                      <a:pt x="3594100" y="69850"/>
                    </a:lnTo>
                    <a:lnTo>
                      <a:pt x="3594100" y="0"/>
                    </a:lnTo>
                    <a:close/>
                  </a:path>
                </a:pathLst>
              </a:custGeom>
              <a:solidFill>
                <a:srgbClr val="ECF2FE"/>
              </a:solidFill>
            </p:spPr>
          </p:sp>
        </p:grpSp>
      </p:grpSp>
      <p:sp>
        <p:nvSpPr>
          <p:cNvPr name="TextBox 18" id="18"/>
          <p:cNvSpPr txBox="true"/>
          <p:nvPr/>
        </p:nvSpPr>
        <p:spPr>
          <a:xfrm rot="0">
            <a:off x="1502960" y="2827176"/>
            <a:ext cx="2061969" cy="485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pc="-30" u="none" sz="3000">
                <a:solidFill>
                  <a:srgbClr val="ECF2FE"/>
                </a:solidFill>
                <a:latin typeface="Aileron Heavy Bold"/>
              </a:rPr>
              <a:t>Step 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02960" y="5009485"/>
            <a:ext cx="2061969" cy="485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pc="-30" u="none" sz="3000">
                <a:solidFill>
                  <a:srgbClr val="ECF2FE"/>
                </a:solidFill>
                <a:latin typeface="Aileron Heavy Bold"/>
              </a:rPr>
              <a:t>Step 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982961" y="4615973"/>
            <a:ext cx="4148974" cy="1691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544"/>
              </a:lnSpc>
            </a:pPr>
            <a:r>
              <a:rPr lang="en-US" sz="3200">
                <a:solidFill>
                  <a:srgbClr val="ECF2FE"/>
                </a:solidFill>
                <a:cs typeface="Aileron Regular"/>
              </a:rPr>
              <a:t>กําหนดขอบเขต เป้าหมาย และวัตถุประสงค์ในการทําโครงงาน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02960" y="7118205"/>
            <a:ext cx="2061969" cy="485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pc="-30" u="none" sz="3000">
                <a:solidFill>
                  <a:srgbClr val="ECF2FE"/>
                </a:solidFill>
                <a:latin typeface="Aileron Heavy Bold"/>
              </a:rPr>
              <a:t>Step 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982961" y="7055010"/>
            <a:ext cx="4202898" cy="548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544"/>
              </a:lnSpc>
            </a:pPr>
            <a:r>
              <a:rPr lang="en-US" sz="3200">
                <a:solidFill>
                  <a:srgbClr val="ECF2FE"/>
                </a:solidFill>
                <a:cs typeface="Aileron Regular"/>
              </a:rPr>
              <a:t>วางแผนการพัฒนาระบบ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987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412671" y="9483972"/>
            <a:ext cx="1495736" cy="803028"/>
            <a:chOff x="0" y="0"/>
            <a:chExt cx="2354580" cy="126412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353310" cy="1264123"/>
            </a:xfrm>
            <a:custGeom>
              <a:avLst/>
              <a:gdLst/>
              <a:ahLst/>
              <a:cxnLst/>
              <a:rect r="r" b="b" t="t" l="l"/>
              <a:pathLst>
                <a:path h="1264123" w="2353310">
                  <a:moveTo>
                    <a:pt x="784860" y="1196813"/>
                  </a:moveTo>
                  <a:cubicBezTo>
                    <a:pt x="905510" y="1237453"/>
                    <a:pt x="1042670" y="1264123"/>
                    <a:pt x="1177290" y="1264123"/>
                  </a:cubicBezTo>
                  <a:cubicBezTo>
                    <a:pt x="1311910" y="1264123"/>
                    <a:pt x="1441450" y="1241263"/>
                    <a:pt x="1560830" y="1200623"/>
                  </a:cubicBezTo>
                  <a:cubicBezTo>
                    <a:pt x="1563370" y="1199353"/>
                    <a:pt x="1565910" y="1199353"/>
                    <a:pt x="1568450" y="1198083"/>
                  </a:cubicBezTo>
                  <a:cubicBezTo>
                    <a:pt x="2016760" y="1035523"/>
                    <a:pt x="2346960" y="606263"/>
                    <a:pt x="2353310" y="1095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516"/>
                  </a:lnTo>
                  <a:cubicBezTo>
                    <a:pt x="6350" y="608803"/>
                    <a:pt x="331470" y="1038063"/>
                    <a:pt x="784860" y="1196813"/>
                  </a:cubicBezTo>
                  <a:close/>
                </a:path>
              </a:pathLst>
            </a:custGeom>
            <a:solidFill>
              <a:srgbClr val="F85C70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9004563" y="9805808"/>
            <a:ext cx="278873" cy="438229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-5400000">
            <a:off x="9707644" y="5509435"/>
            <a:ext cx="6797477" cy="336399"/>
            <a:chOff x="0" y="0"/>
            <a:chExt cx="10264945" cy="508000"/>
          </a:xfrm>
        </p:grpSpPr>
        <p:sp>
          <p:nvSpPr>
            <p:cNvPr name="Freeform 6" id="6"/>
            <p:cNvSpPr/>
            <p:nvPr/>
          </p:nvSpPr>
          <p:spPr>
            <a:xfrm>
              <a:off x="0" y="49530"/>
              <a:ext cx="10264945" cy="408940"/>
            </a:xfrm>
            <a:custGeom>
              <a:avLst/>
              <a:gdLst/>
              <a:ahLst/>
              <a:cxnLst/>
              <a:rect r="r" b="b" t="t" l="l"/>
              <a:pathLst>
                <a:path h="408940" w="10264945">
                  <a:moveTo>
                    <a:pt x="10059205" y="0"/>
                  </a:moveTo>
                  <a:cubicBezTo>
                    <a:pt x="9958875" y="0"/>
                    <a:pt x="9876325" y="72390"/>
                    <a:pt x="9857275" y="166370"/>
                  </a:cubicBezTo>
                  <a:lnTo>
                    <a:pt x="406400" y="166370"/>
                  </a:lnTo>
                  <a:cubicBezTo>
                    <a:pt x="388620" y="71120"/>
                    <a:pt x="304800" y="0"/>
                    <a:pt x="204470" y="0"/>
                  </a:cubicBezTo>
                  <a:cubicBezTo>
                    <a:pt x="91440" y="0"/>
                    <a:pt x="0" y="91440"/>
                    <a:pt x="0" y="204470"/>
                  </a:cubicBezTo>
                  <a:cubicBezTo>
                    <a:pt x="0" y="317500"/>
                    <a:pt x="91440" y="408940"/>
                    <a:pt x="204470" y="408940"/>
                  </a:cubicBezTo>
                  <a:cubicBezTo>
                    <a:pt x="304800" y="408940"/>
                    <a:pt x="388620" y="337820"/>
                    <a:pt x="406400" y="242570"/>
                  </a:cubicBezTo>
                  <a:lnTo>
                    <a:pt x="9858545" y="242570"/>
                  </a:lnTo>
                  <a:cubicBezTo>
                    <a:pt x="9876325" y="337820"/>
                    <a:pt x="9960145" y="408940"/>
                    <a:pt x="10060475" y="408940"/>
                  </a:cubicBezTo>
                  <a:cubicBezTo>
                    <a:pt x="10173505" y="408940"/>
                    <a:pt x="10264945" y="317500"/>
                    <a:pt x="10264945" y="204470"/>
                  </a:cubicBezTo>
                  <a:cubicBezTo>
                    <a:pt x="10264945" y="91440"/>
                    <a:pt x="10172235" y="0"/>
                    <a:pt x="10059205" y="0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659571" y="3156596"/>
            <a:ext cx="925590" cy="147179"/>
            <a:chOff x="0" y="0"/>
            <a:chExt cx="3594100" cy="571500"/>
          </a:xfrm>
        </p:grpSpPr>
        <p:sp>
          <p:nvSpPr>
            <p:cNvPr name="Freeform 8" id="8"/>
            <p:cNvSpPr/>
            <p:nvPr/>
          </p:nvSpPr>
          <p:spPr>
            <a:xfrm>
              <a:off x="0" y="255270"/>
              <a:ext cx="3594100" cy="69850"/>
            </a:xfrm>
            <a:custGeom>
              <a:avLst/>
              <a:gdLst/>
              <a:ahLst/>
              <a:cxnLst/>
              <a:rect r="r" b="b" t="t" l="l"/>
              <a:pathLst>
                <a:path h="69850" w="3594100">
                  <a:moveTo>
                    <a:pt x="33032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594100" y="69850"/>
                  </a:lnTo>
                  <a:lnTo>
                    <a:pt x="3594100" y="0"/>
                  </a:lnTo>
                  <a:close/>
                </a:path>
              </a:pathLst>
            </a:custGeom>
            <a:solidFill>
              <a:srgbClr val="ECF2FE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659571" y="4604742"/>
            <a:ext cx="925590" cy="147179"/>
            <a:chOff x="0" y="0"/>
            <a:chExt cx="3594100" cy="571500"/>
          </a:xfrm>
        </p:grpSpPr>
        <p:sp>
          <p:nvSpPr>
            <p:cNvPr name="Freeform 10" id="10"/>
            <p:cNvSpPr/>
            <p:nvPr/>
          </p:nvSpPr>
          <p:spPr>
            <a:xfrm>
              <a:off x="0" y="255270"/>
              <a:ext cx="3594100" cy="69850"/>
            </a:xfrm>
            <a:custGeom>
              <a:avLst/>
              <a:gdLst/>
              <a:ahLst/>
              <a:cxnLst/>
              <a:rect r="r" b="b" t="t" l="l"/>
              <a:pathLst>
                <a:path h="69850" w="3594100">
                  <a:moveTo>
                    <a:pt x="33032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594100" y="69850"/>
                  </a:lnTo>
                  <a:lnTo>
                    <a:pt x="3594100" y="0"/>
                  </a:lnTo>
                  <a:close/>
                </a:path>
              </a:pathLst>
            </a:custGeom>
            <a:solidFill>
              <a:srgbClr val="ECF2FE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2659571" y="6056846"/>
            <a:ext cx="925590" cy="147179"/>
            <a:chOff x="0" y="0"/>
            <a:chExt cx="3594100" cy="571500"/>
          </a:xfrm>
        </p:grpSpPr>
        <p:sp>
          <p:nvSpPr>
            <p:cNvPr name="Freeform 12" id="12"/>
            <p:cNvSpPr/>
            <p:nvPr/>
          </p:nvSpPr>
          <p:spPr>
            <a:xfrm>
              <a:off x="0" y="255270"/>
              <a:ext cx="3594100" cy="69850"/>
            </a:xfrm>
            <a:custGeom>
              <a:avLst/>
              <a:gdLst/>
              <a:ahLst/>
              <a:cxnLst/>
              <a:rect r="r" b="b" t="t" l="l"/>
              <a:pathLst>
                <a:path h="69850" w="3594100">
                  <a:moveTo>
                    <a:pt x="33032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594100" y="69850"/>
                  </a:lnTo>
                  <a:lnTo>
                    <a:pt x="3594100" y="0"/>
                  </a:lnTo>
                  <a:close/>
                </a:path>
              </a:pathLst>
            </a:custGeom>
            <a:solidFill>
              <a:srgbClr val="ECF2FE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659571" y="7508949"/>
            <a:ext cx="925590" cy="147179"/>
            <a:chOff x="0" y="0"/>
            <a:chExt cx="3594100" cy="571500"/>
          </a:xfrm>
        </p:grpSpPr>
        <p:sp>
          <p:nvSpPr>
            <p:cNvPr name="Freeform 14" id="14"/>
            <p:cNvSpPr/>
            <p:nvPr/>
          </p:nvSpPr>
          <p:spPr>
            <a:xfrm>
              <a:off x="0" y="255270"/>
              <a:ext cx="3594100" cy="69850"/>
            </a:xfrm>
            <a:custGeom>
              <a:avLst/>
              <a:gdLst/>
              <a:ahLst/>
              <a:cxnLst/>
              <a:rect r="r" b="b" t="t" l="l"/>
              <a:pathLst>
                <a:path h="69850" w="3594100">
                  <a:moveTo>
                    <a:pt x="33032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594100" y="69850"/>
                  </a:lnTo>
                  <a:lnTo>
                    <a:pt x="3594100" y="0"/>
                  </a:lnTo>
                  <a:close/>
                </a:path>
              </a:pathLst>
            </a:custGeom>
            <a:solidFill>
              <a:srgbClr val="ECF2FE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4251911" y="2968350"/>
            <a:ext cx="2061969" cy="485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pc="-30" u="none" sz="3000">
                <a:solidFill>
                  <a:srgbClr val="ECF2FE"/>
                </a:solidFill>
                <a:latin typeface="Aileron Heavy Bold"/>
              </a:rPr>
              <a:t>Step 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949585" y="2939775"/>
            <a:ext cx="4190444" cy="548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544"/>
              </a:lnSpc>
            </a:pPr>
            <a:r>
              <a:rPr lang="en-US" sz="3200">
                <a:solidFill>
                  <a:srgbClr val="ECF2FE"/>
                </a:solidFill>
                <a:cs typeface="Aileron Regular"/>
              </a:rPr>
              <a:t>ออกแบบระบบที่จะพัฒนา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251911" y="4408845"/>
            <a:ext cx="2061969" cy="485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pc="-30" u="none" sz="3000">
                <a:solidFill>
                  <a:srgbClr val="ECF2FE"/>
                </a:solidFill>
                <a:latin typeface="Aileron Heavy Bold"/>
              </a:rPr>
              <a:t>Step 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342728" y="4305594"/>
            <a:ext cx="5118528" cy="1120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4"/>
              </a:lnSpc>
            </a:pPr>
            <a:r>
              <a:rPr lang="en-US" sz="3200">
                <a:solidFill>
                  <a:srgbClr val="ECF2FE"/>
                </a:solidFill>
                <a:cs typeface="Aileron Regular"/>
              </a:rPr>
              <a:t>ทดสอบการทํางานในแต่ละส่วน</a:t>
            </a:r>
          </a:p>
          <a:p>
            <a:pPr algn="ctr" marL="0" indent="0" lvl="0">
              <a:lnSpc>
                <a:spcPts val="4544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4251911" y="5868599"/>
            <a:ext cx="2061969" cy="485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pc="-30" u="none" sz="3000">
                <a:solidFill>
                  <a:srgbClr val="ECF2FE"/>
                </a:solidFill>
                <a:latin typeface="Aileron Heavy Bold"/>
              </a:rPr>
              <a:t>Step 6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807237" y="5822714"/>
            <a:ext cx="5465102" cy="548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44"/>
              </a:lnSpc>
            </a:pPr>
            <a:r>
              <a:rPr lang="en-US" sz="3200">
                <a:solidFill>
                  <a:srgbClr val="ECF2FE"/>
                </a:solidFill>
                <a:cs typeface="Aileron Regular"/>
              </a:rPr>
              <a:t>รวมแต่ละส่วนของระบบเข้าด้วยกัน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-1041344" y="1028700"/>
            <a:ext cx="7173995" cy="1674149"/>
            <a:chOff x="0" y="0"/>
            <a:chExt cx="9565327" cy="2232199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66675"/>
              <a:ext cx="9565327" cy="13133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8037"/>
                </a:lnSpc>
                <a:spcBef>
                  <a:spcPct val="0"/>
                </a:spcBef>
              </a:pPr>
              <a:r>
                <a:rPr lang="en-US" spc="-61" sz="6182">
                  <a:solidFill>
                    <a:srgbClr val="ECF2FE"/>
                  </a:solidFill>
                  <a:latin typeface="Aileron Regular Bold"/>
                </a:rPr>
                <a:t>Development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1525146"/>
              <a:ext cx="9565327" cy="7070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4565"/>
                </a:lnSpc>
                <a:spcBef>
                  <a:spcPct val="0"/>
                </a:spcBef>
              </a:pPr>
              <a:r>
                <a:rPr lang="en-US" sz="3214">
                  <a:solidFill>
                    <a:srgbClr val="ECF2FE"/>
                  </a:solidFill>
                  <a:cs typeface="Aileron Regular"/>
                </a:rPr>
                <a:t>การพัฒนาโครงงาน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4251911" y="7320703"/>
            <a:ext cx="2061969" cy="485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pc="-30" u="none" sz="3000">
                <a:solidFill>
                  <a:srgbClr val="ECF2FE"/>
                </a:solidFill>
                <a:latin typeface="Aileron Heavy Bold"/>
              </a:rPr>
              <a:t>Step 7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575694" y="7275872"/>
            <a:ext cx="5696645" cy="548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44"/>
              </a:lnSpc>
            </a:pPr>
            <a:r>
              <a:rPr lang="en-US" sz="3200">
                <a:solidFill>
                  <a:srgbClr val="ECF2FE"/>
                </a:solidFill>
                <a:cs typeface="Aileron Regular"/>
              </a:rPr>
              <a:t>ทดสอบการทํางานร่วมกันของระบบ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6987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396132" y="9483972"/>
            <a:ext cx="1495736" cy="803028"/>
            <a:chOff x="0" y="0"/>
            <a:chExt cx="2354580" cy="126412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353310" cy="1264123"/>
            </a:xfrm>
            <a:custGeom>
              <a:avLst/>
              <a:gdLst/>
              <a:ahLst/>
              <a:cxnLst/>
              <a:rect r="r" b="b" t="t" l="l"/>
              <a:pathLst>
                <a:path h="1264123" w="2353310">
                  <a:moveTo>
                    <a:pt x="784860" y="1196813"/>
                  </a:moveTo>
                  <a:cubicBezTo>
                    <a:pt x="905510" y="1237453"/>
                    <a:pt x="1042670" y="1264123"/>
                    <a:pt x="1177290" y="1264123"/>
                  </a:cubicBezTo>
                  <a:cubicBezTo>
                    <a:pt x="1311910" y="1264123"/>
                    <a:pt x="1441450" y="1241263"/>
                    <a:pt x="1560830" y="1200623"/>
                  </a:cubicBezTo>
                  <a:cubicBezTo>
                    <a:pt x="1563370" y="1199353"/>
                    <a:pt x="1565910" y="1199353"/>
                    <a:pt x="1568450" y="1198083"/>
                  </a:cubicBezTo>
                  <a:cubicBezTo>
                    <a:pt x="2016760" y="1035523"/>
                    <a:pt x="2346960" y="606263"/>
                    <a:pt x="2353310" y="1095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516"/>
                  </a:lnTo>
                  <a:cubicBezTo>
                    <a:pt x="6350" y="608803"/>
                    <a:pt x="331470" y="1038063"/>
                    <a:pt x="784860" y="1196813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9004563" y="9805808"/>
            <a:ext cx="278873" cy="43822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1428049"/>
            <a:ext cx="9219287" cy="1147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269"/>
              </a:lnSpc>
              <a:spcBef>
                <a:spcPct val="0"/>
              </a:spcBef>
            </a:pPr>
            <a:r>
              <a:rPr lang="en-US" spc="-71" sz="7130">
                <a:solidFill>
                  <a:srgbClr val="ECF2FE"/>
                </a:solidFill>
                <a:cs typeface="Aileron Regular Bold"/>
              </a:rPr>
              <a:t>ส่วนการทำงานของระบบ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358116"/>
            <a:ext cx="6584443" cy="516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698" indent="-323849" lvl="1">
              <a:lnSpc>
                <a:spcPts val="4259"/>
              </a:lnSpc>
              <a:buFont typeface="Arial"/>
              <a:buChar char="•"/>
            </a:pPr>
            <a:r>
              <a:rPr lang="en-US" sz="2999">
                <a:solidFill>
                  <a:srgbClr val="ECF2FE"/>
                </a:solidFill>
                <a:cs typeface="Aileron Regular"/>
              </a:rPr>
              <a:t>ส่วนของการรับข้อมูลจาก User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156641"/>
            <a:ext cx="10511957" cy="516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698" indent="-323849" lvl="1">
              <a:lnSpc>
                <a:spcPts val="4259"/>
              </a:lnSpc>
              <a:buFont typeface="Arial"/>
              <a:buChar char="•"/>
            </a:pPr>
            <a:r>
              <a:rPr lang="en-US" sz="2999">
                <a:solidFill>
                  <a:srgbClr val="ECF2FE"/>
                </a:solidFill>
                <a:cs typeface="Aileron Regular"/>
              </a:rPr>
              <a:t>ส่วนของเซิร์ฟเวอร์สำหรับการประมวนผล แบบจำลองพยากรณ์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955049"/>
            <a:ext cx="9582560" cy="516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698" indent="-323849" lvl="1">
              <a:lnSpc>
                <a:spcPts val="4259"/>
              </a:lnSpc>
              <a:buFont typeface="Arial"/>
              <a:buChar char="•"/>
            </a:pPr>
            <a:r>
              <a:rPr lang="en-US" sz="2999">
                <a:solidFill>
                  <a:srgbClr val="ECF2FE"/>
                </a:solidFill>
                <a:cs typeface="Aileron Regular"/>
              </a:rPr>
              <a:t>ส่วนของเซิร์ฟเวอร์สำหรับดูแลรับส่งข้อมูลของ ผู้ใช้งาน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753457"/>
            <a:ext cx="10133996" cy="516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698" indent="-323849" lvl="1">
              <a:lnSpc>
                <a:spcPts val="4259"/>
              </a:lnSpc>
              <a:buFont typeface="Arial"/>
              <a:buChar char="•"/>
            </a:pPr>
            <a:r>
              <a:rPr lang="en-US" sz="2999">
                <a:solidFill>
                  <a:srgbClr val="ECF2FE"/>
                </a:solidFill>
                <a:cs typeface="Aileron Regular"/>
              </a:rPr>
              <a:t>ส่วนของเซิร์ฟเวอร์สำหรับส่วนแสดงผลของ Web Application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551865"/>
            <a:ext cx="11793740" cy="516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698" indent="-323849" lvl="1">
              <a:lnSpc>
                <a:spcPts val="4259"/>
              </a:lnSpc>
              <a:buFont typeface="Arial"/>
              <a:buChar char="•"/>
            </a:pPr>
            <a:r>
              <a:rPr lang="en-US" sz="2999">
                <a:solidFill>
                  <a:srgbClr val="ECF2FE"/>
                </a:solidFill>
                <a:cs typeface="Aileron Regular"/>
              </a:rPr>
              <a:t>ส่วนของฐานข้อมูลสำหรับจัดเก็บ แบบจำลองพยากรณ์ ที่ผ่านการ Trained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7350273"/>
            <a:ext cx="10965954" cy="516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698" indent="-323849" lvl="1">
              <a:lnSpc>
                <a:spcPts val="4259"/>
              </a:lnSpc>
              <a:buFont typeface="Arial"/>
              <a:buChar char="•"/>
            </a:pPr>
            <a:r>
              <a:rPr lang="en-US" sz="2999">
                <a:solidFill>
                  <a:srgbClr val="ECF2FE"/>
                </a:solidFill>
                <a:cs typeface="Aileron Regular"/>
              </a:rPr>
              <a:t>ส่วนของฐานข้อมูลสำหรับจัดเก็บข้อมูลที่ใช้ Train แบบจำลองพยากรณ์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396132" y="9483972"/>
            <a:ext cx="1495736" cy="803028"/>
            <a:chOff x="0" y="0"/>
            <a:chExt cx="2354580" cy="126412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353310" cy="1264123"/>
            </a:xfrm>
            <a:custGeom>
              <a:avLst/>
              <a:gdLst/>
              <a:ahLst/>
              <a:cxnLst/>
              <a:rect r="r" b="b" t="t" l="l"/>
              <a:pathLst>
                <a:path h="1264123" w="2353310">
                  <a:moveTo>
                    <a:pt x="784860" y="1196813"/>
                  </a:moveTo>
                  <a:cubicBezTo>
                    <a:pt x="905510" y="1237453"/>
                    <a:pt x="1042670" y="1264123"/>
                    <a:pt x="1177290" y="1264123"/>
                  </a:cubicBezTo>
                  <a:cubicBezTo>
                    <a:pt x="1311910" y="1264123"/>
                    <a:pt x="1441450" y="1241263"/>
                    <a:pt x="1560830" y="1200623"/>
                  </a:cubicBezTo>
                  <a:cubicBezTo>
                    <a:pt x="1563370" y="1199353"/>
                    <a:pt x="1565910" y="1199353"/>
                    <a:pt x="1568450" y="1198083"/>
                  </a:cubicBezTo>
                  <a:cubicBezTo>
                    <a:pt x="2016760" y="1035523"/>
                    <a:pt x="2346960" y="606263"/>
                    <a:pt x="2353310" y="1095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516"/>
                  </a:lnTo>
                  <a:cubicBezTo>
                    <a:pt x="6350" y="608803"/>
                    <a:pt x="331470" y="1038063"/>
                    <a:pt x="784860" y="1196813"/>
                  </a:cubicBezTo>
                  <a:close/>
                </a:path>
              </a:pathLst>
            </a:custGeom>
            <a:solidFill>
              <a:srgbClr val="6943A4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9004563" y="9805808"/>
            <a:ext cx="278873" cy="438229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6436305" y="2174660"/>
            <a:ext cx="5415389" cy="5955516"/>
            <a:chOff x="0" y="0"/>
            <a:chExt cx="7220519" cy="794068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216477"/>
              <a:ext cx="7220519" cy="7483954"/>
            </a:xfrm>
            <a:prstGeom prst="rect">
              <a:avLst/>
            </a:prstGeom>
          </p:spPr>
        </p:pic>
        <p:grpSp>
          <p:nvGrpSpPr>
            <p:cNvPr name="Group 7" id="7"/>
            <p:cNvGrpSpPr>
              <a:grpSpLocks noChangeAspect="true"/>
            </p:cNvGrpSpPr>
            <p:nvPr/>
          </p:nvGrpSpPr>
          <p:grpSpPr>
            <a:xfrm rot="0">
              <a:off x="6468814" y="7460174"/>
              <a:ext cx="480513" cy="480513"/>
              <a:chOff x="0" y="0"/>
              <a:chExt cx="1708150" cy="170815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593EA1"/>
              </a:solidFill>
            </p:spPr>
          </p:sp>
        </p:grpSp>
        <p:grpSp>
          <p:nvGrpSpPr>
            <p:cNvPr name="Group 9" id="9"/>
            <p:cNvGrpSpPr>
              <a:grpSpLocks noChangeAspect="true"/>
            </p:cNvGrpSpPr>
            <p:nvPr/>
          </p:nvGrpSpPr>
          <p:grpSpPr>
            <a:xfrm rot="0">
              <a:off x="227689" y="2250430"/>
              <a:ext cx="317569" cy="317569"/>
              <a:chOff x="1371600" y="6705600"/>
              <a:chExt cx="10972800" cy="1097280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1362808" y="6434629"/>
                <a:ext cx="10990384" cy="11514742"/>
              </a:xfrm>
              <a:custGeom>
                <a:avLst/>
                <a:gdLst/>
                <a:ahLst/>
                <a:cxnLst/>
                <a:rect r="r" b="b" t="t" l="l"/>
                <a:pathLst>
                  <a:path h="11514742" w="10990384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4" y="11514742"/>
                      <a:pt x="6544389" y="11514742"/>
                      <a:pt x="8245499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499" y="985520"/>
                    </a:cubicBezTo>
                    <a:cubicBezTo>
                      <a:pt x="6544389" y="0"/>
                      <a:pt x="4445994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solidFill>
                <a:srgbClr val="6943A4"/>
              </a:solidFill>
            </p:spPr>
          </p:sp>
        </p:grpSp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6516373" y="0"/>
              <a:ext cx="432954" cy="432954"/>
            </a:xfrm>
            <a:prstGeom prst="rect">
              <a:avLst/>
            </a:prstGeom>
          </p:spPr>
        </p:pic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4765306" y="-529614"/>
            <a:ext cx="8319158" cy="12470784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13356645" y="4599056"/>
            <a:ext cx="4734400" cy="1106722"/>
            <a:chOff x="0" y="0"/>
            <a:chExt cx="6312533" cy="147563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38100"/>
              <a:ext cx="6312533" cy="7798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751"/>
                </a:lnSpc>
                <a:spcBef>
                  <a:spcPct val="0"/>
                </a:spcBef>
              </a:pPr>
              <a:r>
                <a:rPr lang="en-US" spc="-36" sz="3655">
                  <a:solidFill>
                    <a:srgbClr val="08104D"/>
                  </a:solidFill>
                  <a:latin typeface="Aileron Heavy Bold"/>
                </a:rPr>
                <a:t>62010453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766166"/>
              <a:ext cx="6312533" cy="7094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544"/>
                </a:lnSpc>
              </a:pPr>
              <a:r>
                <a:rPr lang="en-US" sz="3200">
                  <a:solidFill>
                    <a:srgbClr val="08104D"/>
                  </a:solidFill>
                  <a:cs typeface="Aileron Regular"/>
                </a:rPr>
                <a:t>นนทพันธุ์ รุจิรกาล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28700" y="4735930"/>
            <a:ext cx="3902860" cy="813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500"/>
              </a:lnSpc>
              <a:spcBef>
                <a:spcPct val="0"/>
              </a:spcBef>
            </a:pPr>
            <a:r>
              <a:rPr lang="en-US" spc="-50" u="none" sz="5000">
                <a:solidFill>
                  <a:srgbClr val="08104D"/>
                </a:solidFill>
                <a:latin typeface="Aileron Regular Bold"/>
              </a:rPr>
              <a:t>The Team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FC7A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396132" y="9483972"/>
            <a:ext cx="1495736" cy="803028"/>
            <a:chOff x="0" y="0"/>
            <a:chExt cx="2354580" cy="126412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353310" cy="1264123"/>
            </a:xfrm>
            <a:custGeom>
              <a:avLst/>
              <a:gdLst/>
              <a:ahLst/>
              <a:cxnLst/>
              <a:rect r="r" b="b" t="t" l="l"/>
              <a:pathLst>
                <a:path h="1264123" w="2353310">
                  <a:moveTo>
                    <a:pt x="784860" y="1196813"/>
                  </a:moveTo>
                  <a:cubicBezTo>
                    <a:pt x="905510" y="1237453"/>
                    <a:pt x="1042670" y="1264123"/>
                    <a:pt x="1177290" y="1264123"/>
                  </a:cubicBezTo>
                  <a:cubicBezTo>
                    <a:pt x="1311910" y="1264123"/>
                    <a:pt x="1441450" y="1241263"/>
                    <a:pt x="1560830" y="1200623"/>
                  </a:cubicBezTo>
                  <a:cubicBezTo>
                    <a:pt x="1563370" y="1199353"/>
                    <a:pt x="1565910" y="1199353"/>
                    <a:pt x="1568450" y="1198083"/>
                  </a:cubicBezTo>
                  <a:cubicBezTo>
                    <a:pt x="2016760" y="1035523"/>
                    <a:pt x="2346960" y="606263"/>
                    <a:pt x="2353310" y="1095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516"/>
                  </a:lnTo>
                  <a:cubicBezTo>
                    <a:pt x="6350" y="608803"/>
                    <a:pt x="331470" y="1038063"/>
                    <a:pt x="784860" y="1196813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9004563" y="9805808"/>
            <a:ext cx="278873" cy="438229"/>
          </a:xfrm>
          <a:prstGeom prst="rect">
            <a:avLst/>
          </a:prstGeom>
        </p:spPr>
      </p:pic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6220702" y="1897551"/>
            <a:ext cx="407728" cy="407728"/>
            <a:chOff x="0" y="0"/>
            <a:chExt cx="1708150" cy="170815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3124384" y="8419867"/>
            <a:ext cx="338474" cy="338474"/>
            <a:chOff x="1371600" y="6705600"/>
            <a:chExt cx="10972800" cy="10972800"/>
          </a:xfrm>
        </p:grpSpPr>
        <p:sp>
          <p:nvSpPr>
            <p:cNvPr name="Freeform 8" id="8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4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577460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606163"/>
            <a:ext cx="6158245" cy="638292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02892" y="1528659"/>
            <a:ext cx="368892" cy="368892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9363115" y="3879459"/>
            <a:ext cx="11659520" cy="1973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5896"/>
              </a:lnSpc>
              <a:spcBef>
                <a:spcPct val="0"/>
              </a:spcBef>
            </a:pPr>
            <a:r>
              <a:rPr lang="en-US" sz="12616">
                <a:solidFill>
                  <a:srgbClr val="ECF2FE"/>
                </a:solidFill>
                <a:latin typeface="Aileron Heavy Bold"/>
              </a:rPr>
              <a:t>Design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63115" y="5757812"/>
            <a:ext cx="11659520" cy="716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22"/>
              </a:lnSpc>
              <a:spcBef>
                <a:spcPct val="0"/>
              </a:spcBef>
            </a:pPr>
            <a:r>
              <a:rPr lang="en-US" sz="4100">
                <a:solidFill>
                  <a:srgbClr val="ECF2FE"/>
                </a:solidFill>
                <a:cs typeface="Aileron Regular"/>
              </a:rPr>
              <a:t>การออกแบบ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FC7A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9004563" y="9805808"/>
            <a:ext cx="278873" cy="43822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165" r="0" b="165"/>
          <a:stretch>
            <a:fillRect/>
          </a:stretch>
        </p:blipFill>
        <p:spPr>
          <a:xfrm flipH="false" flipV="false" rot="0">
            <a:off x="7495518" y="6120"/>
            <a:ext cx="10792482" cy="1028088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-893337" y="4199198"/>
            <a:ext cx="9683864" cy="211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49"/>
              </a:lnSpc>
            </a:pPr>
            <a:r>
              <a:rPr lang="en-US" spc="-64" sz="6499">
                <a:solidFill>
                  <a:srgbClr val="ECF2FE"/>
                </a:solidFill>
                <a:latin typeface="Aileron Regular Bold"/>
              </a:rPr>
              <a:t>Use Case </a:t>
            </a:r>
          </a:p>
          <a:p>
            <a:pPr algn="ctr" marL="0" indent="0" lvl="0">
              <a:lnSpc>
                <a:spcPts val="8449"/>
              </a:lnSpc>
              <a:spcBef>
                <a:spcPct val="0"/>
              </a:spcBef>
            </a:pPr>
            <a:r>
              <a:rPr lang="en-US" spc="-64" sz="6499">
                <a:solidFill>
                  <a:srgbClr val="ECF2FE"/>
                </a:solidFill>
                <a:latin typeface="Aileron Regular Bold"/>
              </a:rPr>
              <a:t>Diagram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FC7A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396132" y="9483972"/>
            <a:ext cx="1495736" cy="803028"/>
            <a:chOff x="0" y="0"/>
            <a:chExt cx="2354580" cy="126412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353310" cy="1264123"/>
            </a:xfrm>
            <a:custGeom>
              <a:avLst/>
              <a:gdLst/>
              <a:ahLst/>
              <a:cxnLst/>
              <a:rect r="r" b="b" t="t" l="l"/>
              <a:pathLst>
                <a:path h="1264123" w="2353310">
                  <a:moveTo>
                    <a:pt x="784860" y="1196813"/>
                  </a:moveTo>
                  <a:cubicBezTo>
                    <a:pt x="905510" y="1237453"/>
                    <a:pt x="1042670" y="1264123"/>
                    <a:pt x="1177290" y="1264123"/>
                  </a:cubicBezTo>
                  <a:cubicBezTo>
                    <a:pt x="1311910" y="1264123"/>
                    <a:pt x="1441450" y="1241263"/>
                    <a:pt x="1560830" y="1200623"/>
                  </a:cubicBezTo>
                  <a:cubicBezTo>
                    <a:pt x="1563370" y="1199353"/>
                    <a:pt x="1565910" y="1199353"/>
                    <a:pt x="1568450" y="1198083"/>
                  </a:cubicBezTo>
                  <a:cubicBezTo>
                    <a:pt x="2016760" y="1035523"/>
                    <a:pt x="2346960" y="606263"/>
                    <a:pt x="2353310" y="1095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516"/>
                  </a:lnTo>
                  <a:cubicBezTo>
                    <a:pt x="6350" y="608803"/>
                    <a:pt x="331470" y="1038063"/>
                    <a:pt x="784860" y="1196813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9004563" y="9805808"/>
            <a:ext cx="278873" cy="43822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897599" y="2461814"/>
            <a:ext cx="14054572" cy="634836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-2123279" y="971550"/>
            <a:ext cx="12015147" cy="993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64"/>
              </a:lnSpc>
              <a:spcBef>
                <a:spcPct val="0"/>
              </a:spcBef>
            </a:pPr>
            <a:r>
              <a:rPr lang="en-US" spc="-62" sz="6203">
                <a:solidFill>
                  <a:srgbClr val="ECF2FE"/>
                </a:solidFill>
                <a:latin typeface="Aileron Regular Bold"/>
              </a:rPr>
              <a:t>Site Map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FC7A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9004563" y="9805808"/>
            <a:ext cx="278873" cy="43822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235" r="0" b="828"/>
          <a:stretch>
            <a:fillRect/>
          </a:stretch>
        </p:blipFill>
        <p:spPr>
          <a:xfrm flipH="false" flipV="false" rot="0">
            <a:off x="6438855" y="0"/>
            <a:ext cx="11849145" cy="1022567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0" y="4603252"/>
            <a:ext cx="6438855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99"/>
              </a:lnSpc>
              <a:spcBef>
                <a:spcPct val="0"/>
              </a:spcBef>
            </a:pPr>
            <a:r>
              <a:rPr lang="en-US" spc="-59" sz="5999">
                <a:solidFill>
                  <a:srgbClr val="ECF2FE"/>
                </a:solidFill>
                <a:latin typeface="Aileron Regular Bold"/>
              </a:rPr>
              <a:t>System Design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FC7A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372" r="0" b="372"/>
          <a:stretch>
            <a:fillRect/>
          </a:stretch>
        </p:blipFill>
        <p:spPr>
          <a:xfrm flipH="false" flipV="false" rot="0">
            <a:off x="6561265" y="17655"/>
            <a:ext cx="11726735" cy="1025168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-1858507" y="4523299"/>
            <a:ext cx="9683864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pc="-59" sz="5999">
                <a:solidFill>
                  <a:srgbClr val="ECF2FE"/>
                </a:solidFill>
                <a:latin typeface="Aileron Regular Bold"/>
              </a:rPr>
              <a:t>Data Flow </a:t>
            </a:r>
          </a:p>
          <a:p>
            <a:pPr algn="ctr" marL="0" indent="0" lvl="0">
              <a:lnSpc>
                <a:spcPts val="7799"/>
              </a:lnSpc>
              <a:spcBef>
                <a:spcPct val="0"/>
              </a:spcBef>
            </a:pPr>
            <a:r>
              <a:rPr lang="en-US" spc="-59" sz="5999">
                <a:solidFill>
                  <a:srgbClr val="ECF2FE"/>
                </a:solidFill>
                <a:latin typeface="Aileron Regular Bold"/>
              </a:rPr>
              <a:t>Diagram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5C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396132" y="9483972"/>
            <a:ext cx="1495736" cy="803028"/>
            <a:chOff x="0" y="0"/>
            <a:chExt cx="2354580" cy="126412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353310" cy="1264123"/>
            </a:xfrm>
            <a:custGeom>
              <a:avLst/>
              <a:gdLst/>
              <a:ahLst/>
              <a:cxnLst/>
              <a:rect r="r" b="b" t="t" l="l"/>
              <a:pathLst>
                <a:path h="1264123" w="2353310">
                  <a:moveTo>
                    <a:pt x="784860" y="1196813"/>
                  </a:moveTo>
                  <a:cubicBezTo>
                    <a:pt x="905510" y="1237453"/>
                    <a:pt x="1042670" y="1264123"/>
                    <a:pt x="1177290" y="1264123"/>
                  </a:cubicBezTo>
                  <a:cubicBezTo>
                    <a:pt x="1311910" y="1264123"/>
                    <a:pt x="1441450" y="1241263"/>
                    <a:pt x="1560830" y="1200623"/>
                  </a:cubicBezTo>
                  <a:cubicBezTo>
                    <a:pt x="1563370" y="1199353"/>
                    <a:pt x="1565910" y="1199353"/>
                    <a:pt x="1568450" y="1198083"/>
                  </a:cubicBezTo>
                  <a:cubicBezTo>
                    <a:pt x="2016760" y="1035523"/>
                    <a:pt x="2346960" y="606263"/>
                    <a:pt x="2353310" y="1095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516"/>
                  </a:lnTo>
                  <a:cubicBezTo>
                    <a:pt x="6350" y="608803"/>
                    <a:pt x="331470" y="1038063"/>
                    <a:pt x="784860" y="1196813"/>
                  </a:cubicBezTo>
                  <a:close/>
                </a:path>
              </a:pathLst>
            </a:custGeom>
            <a:solidFill>
              <a:srgbClr val="F7838D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9004563" y="9805808"/>
            <a:ext cx="278873" cy="438229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-3408240" y="1028700"/>
            <a:ext cx="19611685" cy="1413798"/>
            <a:chOff x="0" y="0"/>
            <a:chExt cx="26148914" cy="188506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5302418" y="-57150"/>
              <a:ext cx="20846496" cy="1146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019"/>
                </a:lnSpc>
                <a:spcBef>
                  <a:spcPct val="0"/>
                </a:spcBef>
              </a:pPr>
              <a:r>
                <a:rPr lang="en-US" spc="-53" sz="5399">
                  <a:solidFill>
                    <a:srgbClr val="ECF2FE"/>
                  </a:solidFill>
                  <a:latin typeface="Aileron Regular Bold"/>
                </a:rPr>
                <a:t>Test and Performance Evaluation Approaches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218949"/>
              <a:ext cx="20846496" cy="6661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5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ECF2FE"/>
                  </a:solidFill>
                  <a:cs typeface="Aileron Regular"/>
                </a:rPr>
                <a:t>แนวทางการทดสอบและการวัดประสิทธิภาพ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013397" y="3067493"/>
            <a:ext cx="14261207" cy="5531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75"/>
              </a:lnSpc>
              <a:buFont typeface="Arial"/>
              <a:buChar char="•"/>
            </a:pPr>
            <a:r>
              <a:rPr lang="en-US" sz="2799">
                <a:solidFill>
                  <a:srgbClr val="ECF2FE"/>
                </a:solidFill>
                <a:latin typeface="Aileron Regular"/>
              </a:rPr>
              <a:t> การทดสอบด้วย Confusion Matrix วัดประสิทธิภาพความถูกผิดของ Model โดยใช้สูตร Accuracy ( สูตร (TP+TN) / (TP+TN+FP+FN) )</a:t>
            </a:r>
          </a:p>
          <a:p>
            <a:pPr>
              <a:lnSpc>
                <a:spcPts val="3975"/>
              </a:lnSpc>
            </a:pPr>
          </a:p>
          <a:p>
            <a:pPr marL="604519" indent="-302260" lvl="1">
              <a:lnSpc>
                <a:spcPts val="3975"/>
              </a:lnSpc>
              <a:buFont typeface="Arial"/>
              <a:buChar char="•"/>
            </a:pPr>
            <a:r>
              <a:rPr lang="en-US" sz="2799">
                <a:solidFill>
                  <a:srgbClr val="ECF2FE"/>
                </a:solidFill>
                <a:latin typeface="Aileron Regular"/>
              </a:rPr>
              <a:t> การทดสอบการวัดด้วย Classification accuracy หาสัดส่วนของจำนวนความถูกต้องในการ Predict ต่อจำนวนที่นำมา Predict ทั้งหมด</a:t>
            </a:r>
          </a:p>
          <a:p>
            <a:pPr>
              <a:lnSpc>
                <a:spcPts val="3975"/>
              </a:lnSpc>
            </a:pPr>
          </a:p>
          <a:p>
            <a:pPr marL="604519" indent="-302260" lvl="1">
              <a:lnSpc>
                <a:spcPts val="3975"/>
              </a:lnSpc>
              <a:buFont typeface="Arial"/>
              <a:buChar char="•"/>
            </a:pPr>
            <a:r>
              <a:rPr lang="en-US" sz="2799">
                <a:solidFill>
                  <a:srgbClr val="ECF2FE"/>
                </a:solidFill>
                <a:latin typeface="Aileron Regular"/>
              </a:rPr>
              <a:t> การทดสอบการวัดด้วย Precision หาค่าการทำนายผิด positives (ทำนายผิดแต่ไม่เป็นผลเสีย)</a:t>
            </a:r>
          </a:p>
          <a:p>
            <a:pPr>
              <a:lnSpc>
                <a:spcPts val="3975"/>
              </a:lnSpc>
            </a:pPr>
          </a:p>
          <a:p>
            <a:pPr marL="604519" indent="-302260" lvl="1">
              <a:lnSpc>
                <a:spcPts val="3975"/>
              </a:lnSpc>
              <a:buFont typeface="Arial"/>
              <a:buChar char="•"/>
            </a:pPr>
            <a:r>
              <a:rPr lang="en-US" sz="2799">
                <a:solidFill>
                  <a:srgbClr val="ECF2FE"/>
                </a:solidFill>
                <a:latin typeface="Aileron Regular"/>
              </a:rPr>
              <a:t> </a:t>
            </a:r>
            <a:r>
              <a:rPr lang="en-US" sz="2799">
                <a:solidFill>
                  <a:srgbClr val="ECF2FE"/>
                </a:solidFill>
                <a:cs typeface="Aileron Regular"/>
              </a:rPr>
              <a:t>การทดสอบการวัดด้วย Recall หาค่าทำนายผิด negative แล้วเสียหาย (ทำนายผิดและมีผลเสีย)</a:t>
            </a:r>
          </a:p>
          <a:p>
            <a:pPr>
              <a:lnSpc>
                <a:spcPts val="3975"/>
              </a:lnSpc>
            </a:pPr>
          </a:p>
          <a:p>
            <a:pPr marL="604519" indent="-302260" lvl="1">
              <a:lnSpc>
                <a:spcPts val="3975"/>
              </a:lnSpc>
              <a:buFont typeface="Arial"/>
              <a:buChar char="•"/>
            </a:pPr>
            <a:r>
              <a:rPr lang="en-US" sz="2799">
                <a:solidFill>
                  <a:srgbClr val="ECF2FE"/>
                </a:solidFill>
                <a:latin typeface="Aileron Regular"/>
              </a:rPr>
              <a:t> การทดสอบการวัดด้วย F1-score โดยหาค่าเฉลี่ยระหว่าง Precision กับ Recall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5C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2468" y="2913570"/>
            <a:ext cx="1851488" cy="516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59"/>
              </a:lnSpc>
            </a:pPr>
            <a:r>
              <a:rPr lang="en-US" sz="2999">
                <a:solidFill>
                  <a:srgbClr val="ECF2FE"/>
                </a:solidFill>
                <a:latin typeface="Aileron Regular Bold"/>
              </a:rPr>
              <a:t>2022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603634" y="3065410"/>
            <a:ext cx="2848265" cy="336399"/>
            <a:chOff x="0" y="0"/>
            <a:chExt cx="4301196" cy="508000"/>
          </a:xfrm>
        </p:grpSpPr>
        <p:sp>
          <p:nvSpPr>
            <p:cNvPr name="Freeform 4" id="4"/>
            <p:cNvSpPr/>
            <p:nvPr/>
          </p:nvSpPr>
          <p:spPr>
            <a:xfrm>
              <a:off x="0" y="49530"/>
              <a:ext cx="4301196" cy="408940"/>
            </a:xfrm>
            <a:custGeom>
              <a:avLst/>
              <a:gdLst/>
              <a:ahLst/>
              <a:cxnLst/>
              <a:rect r="r" b="b" t="t" l="l"/>
              <a:pathLst>
                <a:path h="408940" w="4301196">
                  <a:moveTo>
                    <a:pt x="4095456" y="0"/>
                  </a:moveTo>
                  <a:cubicBezTo>
                    <a:pt x="3995126" y="0"/>
                    <a:pt x="3912576" y="72390"/>
                    <a:pt x="3893526" y="166370"/>
                  </a:cubicBezTo>
                  <a:lnTo>
                    <a:pt x="406400" y="166370"/>
                  </a:lnTo>
                  <a:cubicBezTo>
                    <a:pt x="388620" y="71120"/>
                    <a:pt x="304800" y="0"/>
                    <a:pt x="204470" y="0"/>
                  </a:cubicBezTo>
                  <a:cubicBezTo>
                    <a:pt x="91440" y="0"/>
                    <a:pt x="0" y="91440"/>
                    <a:pt x="0" y="204470"/>
                  </a:cubicBezTo>
                  <a:cubicBezTo>
                    <a:pt x="0" y="317500"/>
                    <a:pt x="91440" y="408940"/>
                    <a:pt x="204470" y="408940"/>
                  </a:cubicBezTo>
                  <a:cubicBezTo>
                    <a:pt x="304800" y="408940"/>
                    <a:pt x="388620" y="337820"/>
                    <a:pt x="406400" y="242570"/>
                  </a:cubicBezTo>
                  <a:lnTo>
                    <a:pt x="3894796" y="242570"/>
                  </a:lnTo>
                  <a:cubicBezTo>
                    <a:pt x="3912576" y="337820"/>
                    <a:pt x="3996396" y="408940"/>
                    <a:pt x="4096726" y="408940"/>
                  </a:cubicBezTo>
                  <a:cubicBezTo>
                    <a:pt x="4209755" y="408940"/>
                    <a:pt x="4301196" y="317500"/>
                    <a:pt x="4301196" y="204470"/>
                  </a:cubicBezTo>
                  <a:cubicBezTo>
                    <a:pt x="4301196" y="91440"/>
                    <a:pt x="4208485" y="0"/>
                    <a:pt x="409545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164899" y="3065410"/>
            <a:ext cx="4416895" cy="336399"/>
            <a:chOff x="0" y="0"/>
            <a:chExt cx="6670001" cy="508000"/>
          </a:xfrm>
        </p:grpSpPr>
        <p:sp>
          <p:nvSpPr>
            <p:cNvPr name="Freeform 6" id="6"/>
            <p:cNvSpPr/>
            <p:nvPr/>
          </p:nvSpPr>
          <p:spPr>
            <a:xfrm>
              <a:off x="0" y="49530"/>
              <a:ext cx="6670001" cy="408940"/>
            </a:xfrm>
            <a:custGeom>
              <a:avLst/>
              <a:gdLst/>
              <a:ahLst/>
              <a:cxnLst/>
              <a:rect r="r" b="b" t="t" l="l"/>
              <a:pathLst>
                <a:path h="408940" w="6670001">
                  <a:moveTo>
                    <a:pt x="6464262" y="0"/>
                  </a:moveTo>
                  <a:cubicBezTo>
                    <a:pt x="6363932" y="0"/>
                    <a:pt x="6281382" y="72390"/>
                    <a:pt x="6262332" y="166370"/>
                  </a:cubicBezTo>
                  <a:lnTo>
                    <a:pt x="406400" y="166370"/>
                  </a:lnTo>
                  <a:cubicBezTo>
                    <a:pt x="388620" y="71120"/>
                    <a:pt x="304800" y="0"/>
                    <a:pt x="204470" y="0"/>
                  </a:cubicBezTo>
                  <a:cubicBezTo>
                    <a:pt x="91440" y="0"/>
                    <a:pt x="0" y="91440"/>
                    <a:pt x="0" y="204470"/>
                  </a:cubicBezTo>
                  <a:cubicBezTo>
                    <a:pt x="0" y="317500"/>
                    <a:pt x="91440" y="408940"/>
                    <a:pt x="204470" y="408940"/>
                  </a:cubicBezTo>
                  <a:cubicBezTo>
                    <a:pt x="304800" y="408940"/>
                    <a:pt x="388620" y="337820"/>
                    <a:pt x="406400" y="242570"/>
                  </a:cubicBezTo>
                  <a:lnTo>
                    <a:pt x="6263601" y="242570"/>
                  </a:lnTo>
                  <a:cubicBezTo>
                    <a:pt x="6281381" y="337820"/>
                    <a:pt x="6365201" y="408940"/>
                    <a:pt x="6465531" y="408940"/>
                  </a:cubicBezTo>
                  <a:cubicBezTo>
                    <a:pt x="6578561" y="408940"/>
                    <a:pt x="6670001" y="317500"/>
                    <a:pt x="6670001" y="204470"/>
                  </a:cubicBezTo>
                  <a:cubicBezTo>
                    <a:pt x="6670001" y="91440"/>
                    <a:pt x="6577292" y="0"/>
                    <a:pt x="646426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313770" y="3065410"/>
            <a:ext cx="4904357" cy="336399"/>
            <a:chOff x="0" y="0"/>
            <a:chExt cx="7406124" cy="508000"/>
          </a:xfrm>
        </p:grpSpPr>
        <p:sp>
          <p:nvSpPr>
            <p:cNvPr name="Freeform 8" id="8"/>
            <p:cNvSpPr/>
            <p:nvPr/>
          </p:nvSpPr>
          <p:spPr>
            <a:xfrm>
              <a:off x="0" y="49530"/>
              <a:ext cx="7406124" cy="408940"/>
            </a:xfrm>
            <a:custGeom>
              <a:avLst/>
              <a:gdLst/>
              <a:ahLst/>
              <a:cxnLst/>
              <a:rect r="r" b="b" t="t" l="l"/>
              <a:pathLst>
                <a:path h="408940" w="7406124">
                  <a:moveTo>
                    <a:pt x="7200385" y="0"/>
                  </a:moveTo>
                  <a:cubicBezTo>
                    <a:pt x="7100054" y="0"/>
                    <a:pt x="7017504" y="72390"/>
                    <a:pt x="6998454" y="166370"/>
                  </a:cubicBezTo>
                  <a:lnTo>
                    <a:pt x="406400" y="166370"/>
                  </a:lnTo>
                  <a:cubicBezTo>
                    <a:pt x="388620" y="71120"/>
                    <a:pt x="304800" y="0"/>
                    <a:pt x="204470" y="0"/>
                  </a:cubicBezTo>
                  <a:cubicBezTo>
                    <a:pt x="91440" y="0"/>
                    <a:pt x="0" y="91440"/>
                    <a:pt x="0" y="204470"/>
                  </a:cubicBezTo>
                  <a:cubicBezTo>
                    <a:pt x="0" y="317500"/>
                    <a:pt x="91440" y="408940"/>
                    <a:pt x="204470" y="408940"/>
                  </a:cubicBezTo>
                  <a:cubicBezTo>
                    <a:pt x="304800" y="408940"/>
                    <a:pt x="388620" y="337820"/>
                    <a:pt x="406400" y="242570"/>
                  </a:cubicBezTo>
                  <a:lnTo>
                    <a:pt x="6999724" y="242570"/>
                  </a:lnTo>
                  <a:cubicBezTo>
                    <a:pt x="7017504" y="337820"/>
                    <a:pt x="7101324" y="408940"/>
                    <a:pt x="7201654" y="408940"/>
                  </a:cubicBezTo>
                  <a:cubicBezTo>
                    <a:pt x="7314684" y="408940"/>
                    <a:pt x="7406124" y="317500"/>
                    <a:pt x="7406124" y="204470"/>
                  </a:cubicBezTo>
                  <a:cubicBezTo>
                    <a:pt x="7406124" y="91440"/>
                    <a:pt x="7313414" y="0"/>
                    <a:pt x="720038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9" id="9"/>
          <p:cNvSpPr/>
          <p:nvPr/>
        </p:nvSpPr>
        <p:spPr>
          <a:xfrm rot="0">
            <a:off x="1804619" y="3205035"/>
            <a:ext cx="931447" cy="0"/>
          </a:xfrm>
          <a:prstGeom prst="line">
            <a:avLst/>
          </a:prstGeom>
          <a:ln cap="flat" w="571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0">
            <a:off x="14070507" y="3209797"/>
            <a:ext cx="2987545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-10800000">
            <a:off x="1804619" y="6099245"/>
            <a:ext cx="15253432" cy="380997"/>
            <a:chOff x="0" y="0"/>
            <a:chExt cx="144400161" cy="360680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144400166" cy="3606800"/>
            </a:xfrm>
            <a:custGeom>
              <a:avLst/>
              <a:gdLst/>
              <a:ahLst/>
              <a:cxnLst/>
              <a:rect r="r" b="b" t="t" l="l"/>
              <a:pathLst>
                <a:path h="3606800" w="144400166">
                  <a:moveTo>
                    <a:pt x="144400166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144400166" y="3606800"/>
                  </a:lnTo>
                  <a:lnTo>
                    <a:pt x="143358766" y="1803400"/>
                  </a:lnTo>
                  <a:close/>
                </a:path>
              </a:pathLst>
            </a:custGeom>
            <a:solidFill>
              <a:srgbClr val="287777"/>
            </a:solidFill>
          </p:spPr>
        </p:sp>
      </p:grpSp>
      <p:grpSp>
        <p:nvGrpSpPr>
          <p:cNvPr name="Group 13" id="13"/>
          <p:cNvGrpSpPr/>
          <p:nvPr/>
        </p:nvGrpSpPr>
        <p:grpSpPr>
          <a:xfrm rot="-10800000">
            <a:off x="1804619" y="6618532"/>
            <a:ext cx="15253432" cy="380997"/>
            <a:chOff x="0" y="0"/>
            <a:chExt cx="144400161" cy="3606800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144400166" cy="3606800"/>
            </a:xfrm>
            <a:custGeom>
              <a:avLst/>
              <a:gdLst/>
              <a:ahLst/>
              <a:cxnLst/>
              <a:rect r="r" b="b" t="t" l="l"/>
              <a:pathLst>
                <a:path h="3606800" w="144400166">
                  <a:moveTo>
                    <a:pt x="144400166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144400166" y="3606800"/>
                  </a:lnTo>
                  <a:lnTo>
                    <a:pt x="143358766" y="1803400"/>
                  </a:lnTo>
                  <a:close/>
                </a:path>
              </a:pathLst>
            </a:custGeom>
            <a:solidFill>
              <a:srgbClr val="B3DBD8"/>
            </a:solidFill>
          </p:spPr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468" y="6060796"/>
            <a:ext cx="1532626" cy="938733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 rot="0">
            <a:off x="1804619" y="3592856"/>
            <a:ext cx="2200078" cy="2218661"/>
            <a:chOff x="0" y="0"/>
            <a:chExt cx="2461417" cy="2482208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2461417" cy="2482209"/>
            </a:xfrm>
            <a:custGeom>
              <a:avLst/>
              <a:gdLst/>
              <a:ahLst/>
              <a:cxnLst/>
              <a:rect r="r" b="b" t="t" l="l"/>
              <a:pathLst>
                <a:path h="2482209" w="2461417">
                  <a:moveTo>
                    <a:pt x="2336957" y="2482208"/>
                  </a:moveTo>
                  <a:lnTo>
                    <a:pt x="124460" y="2482208"/>
                  </a:lnTo>
                  <a:cubicBezTo>
                    <a:pt x="55880" y="2482208"/>
                    <a:pt x="0" y="2426328"/>
                    <a:pt x="0" y="235774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36958" y="0"/>
                  </a:lnTo>
                  <a:cubicBezTo>
                    <a:pt x="2405537" y="0"/>
                    <a:pt x="2461417" y="55880"/>
                    <a:pt x="2461417" y="124460"/>
                  </a:cubicBezTo>
                  <a:lnTo>
                    <a:pt x="2461417" y="2357749"/>
                  </a:lnTo>
                  <a:cubicBezTo>
                    <a:pt x="2461417" y="2426328"/>
                    <a:pt x="2405537" y="2482209"/>
                    <a:pt x="2336958" y="248220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804619" y="7229872"/>
            <a:ext cx="2771973" cy="2377384"/>
            <a:chOff x="0" y="0"/>
            <a:chExt cx="3101246" cy="2659785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3101246" cy="2659785"/>
            </a:xfrm>
            <a:custGeom>
              <a:avLst/>
              <a:gdLst/>
              <a:ahLst/>
              <a:cxnLst/>
              <a:rect r="r" b="b" t="t" l="l"/>
              <a:pathLst>
                <a:path h="2659785" w="3101246">
                  <a:moveTo>
                    <a:pt x="2976786" y="2659785"/>
                  </a:moveTo>
                  <a:lnTo>
                    <a:pt x="124460" y="2659785"/>
                  </a:lnTo>
                  <a:cubicBezTo>
                    <a:pt x="55880" y="2659785"/>
                    <a:pt x="0" y="2603905"/>
                    <a:pt x="0" y="253532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76786" y="0"/>
                  </a:lnTo>
                  <a:cubicBezTo>
                    <a:pt x="3045366" y="0"/>
                    <a:pt x="3101246" y="55880"/>
                    <a:pt x="3101246" y="124460"/>
                  </a:cubicBezTo>
                  <a:lnTo>
                    <a:pt x="3101246" y="2535325"/>
                  </a:lnTo>
                  <a:cubicBezTo>
                    <a:pt x="3101246" y="2603905"/>
                    <a:pt x="3045366" y="2659785"/>
                    <a:pt x="2976786" y="265978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4690591" y="7229872"/>
            <a:ext cx="2733349" cy="2377384"/>
            <a:chOff x="0" y="0"/>
            <a:chExt cx="3058034" cy="2659785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3058034" cy="2659785"/>
            </a:xfrm>
            <a:custGeom>
              <a:avLst/>
              <a:gdLst/>
              <a:ahLst/>
              <a:cxnLst/>
              <a:rect r="r" b="b" t="t" l="l"/>
              <a:pathLst>
                <a:path h="2659785" w="3058034">
                  <a:moveTo>
                    <a:pt x="2933574" y="2659785"/>
                  </a:moveTo>
                  <a:lnTo>
                    <a:pt x="124460" y="2659785"/>
                  </a:lnTo>
                  <a:cubicBezTo>
                    <a:pt x="55880" y="2659785"/>
                    <a:pt x="0" y="2603905"/>
                    <a:pt x="0" y="253532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33574" y="0"/>
                  </a:lnTo>
                  <a:cubicBezTo>
                    <a:pt x="3002154" y="0"/>
                    <a:pt x="3058034" y="55880"/>
                    <a:pt x="3058034" y="124460"/>
                  </a:cubicBezTo>
                  <a:lnTo>
                    <a:pt x="3058034" y="2535325"/>
                  </a:lnTo>
                  <a:cubicBezTo>
                    <a:pt x="3058034" y="2603905"/>
                    <a:pt x="3002154" y="2659785"/>
                    <a:pt x="2933574" y="265978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7546271" y="7229872"/>
            <a:ext cx="2765645" cy="2377384"/>
            <a:chOff x="0" y="0"/>
            <a:chExt cx="3094166" cy="2659785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3094166" cy="2659785"/>
            </a:xfrm>
            <a:custGeom>
              <a:avLst/>
              <a:gdLst/>
              <a:ahLst/>
              <a:cxnLst/>
              <a:rect r="r" b="b" t="t" l="l"/>
              <a:pathLst>
                <a:path h="2659785" w="3094166">
                  <a:moveTo>
                    <a:pt x="2969706" y="2659785"/>
                  </a:moveTo>
                  <a:lnTo>
                    <a:pt x="124460" y="2659785"/>
                  </a:lnTo>
                  <a:cubicBezTo>
                    <a:pt x="55880" y="2659785"/>
                    <a:pt x="0" y="2603905"/>
                    <a:pt x="0" y="253532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969706" y="0"/>
                  </a:lnTo>
                  <a:cubicBezTo>
                    <a:pt x="3038286" y="0"/>
                    <a:pt x="3094166" y="55880"/>
                    <a:pt x="3094166" y="124460"/>
                  </a:cubicBezTo>
                  <a:lnTo>
                    <a:pt x="3094166" y="2535325"/>
                  </a:lnTo>
                  <a:cubicBezTo>
                    <a:pt x="3094166" y="2603905"/>
                    <a:pt x="3038286" y="2659785"/>
                    <a:pt x="2969706" y="265978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0425707" y="7229872"/>
            <a:ext cx="4212040" cy="2377384"/>
            <a:chOff x="0" y="0"/>
            <a:chExt cx="4712374" cy="2659785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4712374" cy="2659785"/>
            </a:xfrm>
            <a:custGeom>
              <a:avLst/>
              <a:gdLst/>
              <a:ahLst/>
              <a:cxnLst/>
              <a:rect r="r" b="b" t="t" l="l"/>
              <a:pathLst>
                <a:path h="2659785" w="4712374">
                  <a:moveTo>
                    <a:pt x="4587914" y="2659785"/>
                  </a:moveTo>
                  <a:lnTo>
                    <a:pt x="124460" y="2659785"/>
                  </a:lnTo>
                  <a:cubicBezTo>
                    <a:pt x="55880" y="2659785"/>
                    <a:pt x="0" y="2603905"/>
                    <a:pt x="0" y="253532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587914" y="0"/>
                  </a:lnTo>
                  <a:cubicBezTo>
                    <a:pt x="4656494" y="0"/>
                    <a:pt x="4712374" y="55880"/>
                    <a:pt x="4712374" y="124460"/>
                  </a:cubicBezTo>
                  <a:lnTo>
                    <a:pt x="4712374" y="2535325"/>
                  </a:lnTo>
                  <a:cubicBezTo>
                    <a:pt x="4712374" y="2603905"/>
                    <a:pt x="4656494" y="2659785"/>
                    <a:pt x="4587914" y="265978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4737256" y="7229872"/>
            <a:ext cx="2320795" cy="2377384"/>
            <a:chOff x="0" y="0"/>
            <a:chExt cx="2596474" cy="2659785"/>
          </a:xfrm>
        </p:grpSpPr>
        <p:sp>
          <p:nvSpPr>
            <p:cNvPr name="Freeform 27" id="27"/>
            <p:cNvSpPr/>
            <p:nvPr/>
          </p:nvSpPr>
          <p:spPr>
            <a:xfrm>
              <a:off x="0" y="0"/>
              <a:ext cx="2596474" cy="2659785"/>
            </a:xfrm>
            <a:custGeom>
              <a:avLst/>
              <a:gdLst/>
              <a:ahLst/>
              <a:cxnLst/>
              <a:rect r="r" b="b" t="t" l="l"/>
              <a:pathLst>
                <a:path h="2659785" w="2596474">
                  <a:moveTo>
                    <a:pt x="2472014" y="2659785"/>
                  </a:moveTo>
                  <a:lnTo>
                    <a:pt x="124460" y="2659785"/>
                  </a:lnTo>
                  <a:cubicBezTo>
                    <a:pt x="55880" y="2659785"/>
                    <a:pt x="0" y="2603905"/>
                    <a:pt x="0" y="253532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72014" y="0"/>
                  </a:lnTo>
                  <a:cubicBezTo>
                    <a:pt x="2540594" y="0"/>
                    <a:pt x="2596474" y="55880"/>
                    <a:pt x="2596474" y="124460"/>
                  </a:cubicBezTo>
                  <a:lnTo>
                    <a:pt x="2596474" y="2535325"/>
                  </a:lnTo>
                  <a:cubicBezTo>
                    <a:pt x="2596474" y="2603905"/>
                    <a:pt x="2540594" y="2659785"/>
                    <a:pt x="2472014" y="265978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4115787" y="3592856"/>
            <a:ext cx="2098225" cy="2216651"/>
            <a:chOff x="0" y="0"/>
            <a:chExt cx="2167677" cy="2290022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2167677" cy="2290022"/>
            </a:xfrm>
            <a:custGeom>
              <a:avLst/>
              <a:gdLst/>
              <a:ahLst/>
              <a:cxnLst/>
              <a:rect r="r" b="b" t="t" l="l"/>
              <a:pathLst>
                <a:path h="2290022" w="2167677">
                  <a:moveTo>
                    <a:pt x="2043217" y="2290022"/>
                  </a:moveTo>
                  <a:lnTo>
                    <a:pt x="124460" y="2290022"/>
                  </a:lnTo>
                  <a:cubicBezTo>
                    <a:pt x="55880" y="2290022"/>
                    <a:pt x="0" y="2234142"/>
                    <a:pt x="0" y="216556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43217" y="0"/>
                  </a:lnTo>
                  <a:cubicBezTo>
                    <a:pt x="2111797" y="0"/>
                    <a:pt x="2167677" y="55880"/>
                    <a:pt x="2167677" y="124460"/>
                  </a:cubicBezTo>
                  <a:lnTo>
                    <a:pt x="2167677" y="2165562"/>
                  </a:lnTo>
                  <a:cubicBezTo>
                    <a:pt x="2167677" y="2234143"/>
                    <a:pt x="2111797" y="2290022"/>
                    <a:pt x="2043217" y="229002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6317543" y="3602752"/>
            <a:ext cx="2527597" cy="2216651"/>
            <a:chOff x="0" y="0"/>
            <a:chExt cx="2611261" cy="2290022"/>
          </a:xfrm>
        </p:grpSpPr>
        <p:sp>
          <p:nvSpPr>
            <p:cNvPr name="Freeform 31" id="31"/>
            <p:cNvSpPr/>
            <p:nvPr/>
          </p:nvSpPr>
          <p:spPr>
            <a:xfrm>
              <a:off x="0" y="0"/>
              <a:ext cx="2611261" cy="2290022"/>
            </a:xfrm>
            <a:custGeom>
              <a:avLst/>
              <a:gdLst/>
              <a:ahLst/>
              <a:cxnLst/>
              <a:rect r="r" b="b" t="t" l="l"/>
              <a:pathLst>
                <a:path h="2290022" w="2611261">
                  <a:moveTo>
                    <a:pt x="2486801" y="2290022"/>
                  </a:moveTo>
                  <a:lnTo>
                    <a:pt x="124460" y="2290022"/>
                  </a:lnTo>
                  <a:cubicBezTo>
                    <a:pt x="55880" y="2290022"/>
                    <a:pt x="0" y="2234142"/>
                    <a:pt x="0" y="216556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486801" y="0"/>
                  </a:lnTo>
                  <a:cubicBezTo>
                    <a:pt x="2555381" y="0"/>
                    <a:pt x="2611261" y="55880"/>
                    <a:pt x="2611261" y="124460"/>
                  </a:cubicBezTo>
                  <a:lnTo>
                    <a:pt x="2611261" y="2165562"/>
                  </a:lnTo>
                  <a:cubicBezTo>
                    <a:pt x="2611261" y="2234143"/>
                    <a:pt x="2555381" y="2290022"/>
                    <a:pt x="2486801" y="229002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8937679" y="3612647"/>
            <a:ext cx="2120630" cy="2216651"/>
            <a:chOff x="0" y="0"/>
            <a:chExt cx="2190824" cy="2290022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2190824" cy="2290022"/>
            </a:xfrm>
            <a:custGeom>
              <a:avLst/>
              <a:gdLst/>
              <a:ahLst/>
              <a:cxnLst/>
              <a:rect r="r" b="b" t="t" l="l"/>
              <a:pathLst>
                <a:path h="2290022" w="2190824">
                  <a:moveTo>
                    <a:pt x="2066364" y="2290022"/>
                  </a:moveTo>
                  <a:lnTo>
                    <a:pt x="124460" y="2290022"/>
                  </a:lnTo>
                  <a:cubicBezTo>
                    <a:pt x="55880" y="2290022"/>
                    <a:pt x="0" y="2234142"/>
                    <a:pt x="0" y="216556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066364" y="0"/>
                  </a:lnTo>
                  <a:cubicBezTo>
                    <a:pt x="2134944" y="0"/>
                    <a:pt x="2190824" y="55880"/>
                    <a:pt x="2190824" y="124460"/>
                  </a:cubicBezTo>
                  <a:lnTo>
                    <a:pt x="2190824" y="2165562"/>
                  </a:lnTo>
                  <a:cubicBezTo>
                    <a:pt x="2190824" y="2234143"/>
                    <a:pt x="2134944" y="2290022"/>
                    <a:pt x="2066364" y="229002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11146663" y="3612647"/>
            <a:ext cx="2020318" cy="2198870"/>
            <a:chOff x="0" y="0"/>
            <a:chExt cx="2087191" cy="2271654"/>
          </a:xfrm>
        </p:grpSpPr>
        <p:sp>
          <p:nvSpPr>
            <p:cNvPr name="Freeform 35" id="35"/>
            <p:cNvSpPr/>
            <p:nvPr/>
          </p:nvSpPr>
          <p:spPr>
            <a:xfrm>
              <a:off x="0" y="0"/>
              <a:ext cx="2087191" cy="2271654"/>
            </a:xfrm>
            <a:custGeom>
              <a:avLst/>
              <a:gdLst/>
              <a:ahLst/>
              <a:cxnLst/>
              <a:rect r="r" b="b" t="t" l="l"/>
              <a:pathLst>
                <a:path h="2271654" w="2087191">
                  <a:moveTo>
                    <a:pt x="1962731" y="2271654"/>
                  </a:moveTo>
                  <a:lnTo>
                    <a:pt x="124460" y="2271654"/>
                  </a:lnTo>
                  <a:cubicBezTo>
                    <a:pt x="55880" y="2271654"/>
                    <a:pt x="0" y="2215774"/>
                    <a:pt x="0" y="21471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62732" y="0"/>
                  </a:lnTo>
                  <a:cubicBezTo>
                    <a:pt x="2031311" y="0"/>
                    <a:pt x="2087191" y="55880"/>
                    <a:pt x="2087191" y="124460"/>
                  </a:cubicBezTo>
                  <a:lnTo>
                    <a:pt x="2087191" y="2147194"/>
                  </a:lnTo>
                  <a:cubicBezTo>
                    <a:pt x="2087191" y="2215774"/>
                    <a:pt x="2031311" y="2271654"/>
                    <a:pt x="1962732" y="227165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13270456" y="3592856"/>
            <a:ext cx="1895344" cy="2198870"/>
            <a:chOff x="0" y="0"/>
            <a:chExt cx="1958080" cy="2271654"/>
          </a:xfrm>
        </p:grpSpPr>
        <p:sp>
          <p:nvSpPr>
            <p:cNvPr name="Freeform 37" id="37"/>
            <p:cNvSpPr/>
            <p:nvPr/>
          </p:nvSpPr>
          <p:spPr>
            <a:xfrm>
              <a:off x="0" y="0"/>
              <a:ext cx="1958080" cy="2271654"/>
            </a:xfrm>
            <a:custGeom>
              <a:avLst/>
              <a:gdLst/>
              <a:ahLst/>
              <a:cxnLst/>
              <a:rect r="r" b="b" t="t" l="l"/>
              <a:pathLst>
                <a:path h="2271654" w="1958080">
                  <a:moveTo>
                    <a:pt x="1833620" y="2271654"/>
                  </a:moveTo>
                  <a:lnTo>
                    <a:pt x="124460" y="2271654"/>
                  </a:lnTo>
                  <a:cubicBezTo>
                    <a:pt x="55880" y="2271654"/>
                    <a:pt x="0" y="2215774"/>
                    <a:pt x="0" y="21471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33620" y="0"/>
                  </a:lnTo>
                  <a:cubicBezTo>
                    <a:pt x="1902200" y="0"/>
                    <a:pt x="1958080" y="55880"/>
                    <a:pt x="1958080" y="124460"/>
                  </a:cubicBezTo>
                  <a:lnTo>
                    <a:pt x="1958080" y="2147194"/>
                  </a:lnTo>
                  <a:cubicBezTo>
                    <a:pt x="1958080" y="2215774"/>
                    <a:pt x="1902200" y="2271654"/>
                    <a:pt x="1833620" y="227165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15271572" y="3592856"/>
            <a:ext cx="1786479" cy="2198870"/>
            <a:chOff x="0" y="0"/>
            <a:chExt cx="1845612" cy="2271654"/>
          </a:xfrm>
        </p:grpSpPr>
        <p:sp>
          <p:nvSpPr>
            <p:cNvPr name="Freeform 39" id="39"/>
            <p:cNvSpPr/>
            <p:nvPr/>
          </p:nvSpPr>
          <p:spPr>
            <a:xfrm>
              <a:off x="0" y="0"/>
              <a:ext cx="1845612" cy="2271654"/>
            </a:xfrm>
            <a:custGeom>
              <a:avLst/>
              <a:gdLst/>
              <a:ahLst/>
              <a:cxnLst/>
              <a:rect r="r" b="b" t="t" l="l"/>
              <a:pathLst>
                <a:path h="2271654" w="1845612">
                  <a:moveTo>
                    <a:pt x="1721152" y="2271654"/>
                  </a:moveTo>
                  <a:lnTo>
                    <a:pt x="124460" y="2271654"/>
                  </a:lnTo>
                  <a:cubicBezTo>
                    <a:pt x="55880" y="2271654"/>
                    <a:pt x="0" y="2215774"/>
                    <a:pt x="0" y="21471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21152" y="0"/>
                  </a:lnTo>
                  <a:cubicBezTo>
                    <a:pt x="1789732" y="0"/>
                    <a:pt x="1845612" y="55880"/>
                    <a:pt x="1845612" y="124460"/>
                  </a:cubicBezTo>
                  <a:lnTo>
                    <a:pt x="1845612" y="2147194"/>
                  </a:lnTo>
                  <a:cubicBezTo>
                    <a:pt x="1845612" y="2215774"/>
                    <a:pt x="1789732" y="2271654"/>
                    <a:pt x="1721152" y="227165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40" id="40"/>
          <p:cNvSpPr txBox="true"/>
          <p:nvPr/>
        </p:nvSpPr>
        <p:spPr>
          <a:xfrm rot="0">
            <a:off x="6527451" y="407611"/>
            <a:ext cx="5233098" cy="1165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60"/>
              </a:lnSpc>
              <a:spcBef>
                <a:spcPct val="0"/>
              </a:spcBef>
            </a:pPr>
            <a:r>
              <a:rPr lang="en-US" spc="-72" sz="7200">
                <a:solidFill>
                  <a:srgbClr val="ECF2FE"/>
                </a:solidFill>
                <a:latin typeface="Aileron Regular Bold"/>
              </a:rPr>
              <a:t>Work Plan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6527451" y="1279550"/>
            <a:ext cx="5233098" cy="827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16"/>
              </a:lnSpc>
              <a:spcBef>
                <a:spcPct val="0"/>
              </a:spcBef>
            </a:pPr>
            <a:r>
              <a:rPr lang="en-US" sz="4800">
                <a:solidFill>
                  <a:srgbClr val="ECF2FE"/>
                </a:solidFill>
                <a:latin typeface="Aileron Regular"/>
              </a:rPr>
              <a:t>Project 1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978914" y="4144022"/>
            <a:ext cx="1851488" cy="1049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59"/>
              </a:lnSpc>
            </a:pPr>
            <a:r>
              <a:rPr lang="en-US" sz="2999">
                <a:solidFill>
                  <a:srgbClr val="000000"/>
                </a:solidFill>
                <a:cs typeface="Aileron Regular"/>
              </a:rPr>
              <a:t>ศึกษาทฤษฏีที่เกี่ยวข้อง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903706" y="7593848"/>
            <a:ext cx="2573800" cy="1582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59"/>
              </a:lnSpc>
            </a:pPr>
            <a:r>
              <a:rPr lang="en-US" sz="2999">
                <a:solidFill>
                  <a:srgbClr val="000000"/>
                </a:solidFill>
                <a:cs typeface="Aileron Regular"/>
              </a:rPr>
              <a:t>พัฒนาหน้า Web Application หลัก</a:t>
            </a:r>
            <a:r>
              <a:rPr lang="en-US" sz="2999">
                <a:solidFill>
                  <a:srgbClr val="000000"/>
                </a:solidFill>
                <a:latin typeface="Arimo"/>
              </a:rPr>
              <a:t> 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4786882" y="7860498"/>
            <a:ext cx="2540767" cy="1049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59"/>
              </a:lnSpc>
            </a:pPr>
            <a:r>
              <a:rPr lang="en-US" sz="2999">
                <a:solidFill>
                  <a:srgbClr val="000000"/>
                </a:solidFill>
                <a:cs typeface="Aileron Regular"/>
              </a:rPr>
              <a:t>พัฒนาหน้า Web สำหรับนักศึกษา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7646008" y="7860498"/>
            <a:ext cx="2566171" cy="1049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59"/>
              </a:lnSpc>
            </a:pPr>
            <a:r>
              <a:rPr lang="en-US" sz="2999">
                <a:solidFill>
                  <a:srgbClr val="000000"/>
                </a:solidFill>
                <a:cs typeface="Aileron Regular"/>
              </a:rPr>
              <a:t>พัฒนาหน้า Web สำหรับอาจารย์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663647" y="7970922"/>
            <a:ext cx="3736161" cy="895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999">
                <a:solidFill>
                  <a:srgbClr val="000000"/>
                </a:solidFill>
                <a:cs typeface="Aileron Regular"/>
              </a:rPr>
              <a:t>พัฒนาหน้า Web </a:t>
            </a:r>
          </a:p>
          <a:p>
            <a:pPr algn="ctr" marL="0" indent="0" lvl="0">
              <a:lnSpc>
                <a:spcPts val="3599"/>
              </a:lnSpc>
            </a:pPr>
            <a:r>
              <a:rPr lang="en-US" sz="2999">
                <a:solidFill>
                  <a:srgbClr val="000000"/>
                </a:solidFill>
                <a:cs typeface="Aileron Regular"/>
              </a:rPr>
              <a:t>สำหรับกรรมการหลักสูตร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4838919" y="7747101"/>
            <a:ext cx="2117470" cy="1342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999">
                <a:solidFill>
                  <a:srgbClr val="000000"/>
                </a:solidFill>
                <a:cs typeface="Aileron Regular"/>
              </a:rPr>
              <a:t>พัฒนาหน้า Web สำหรับผู้ใช้งานทั่วไป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2068246" y="2396568"/>
            <a:ext cx="1335641" cy="516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59"/>
              </a:lnSpc>
            </a:pPr>
            <a:r>
              <a:rPr lang="en-US" sz="2999">
                <a:solidFill>
                  <a:srgbClr val="ECF2FE"/>
                </a:solidFill>
                <a:latin typeface="Aileron Regular"/>
              </a:rPr>
              <a:t>Augest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4354145" y="2396568"/>
            <a:ext cx="1983757" cy="516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59"/>
              </a:lnSpc>
            </a:pPr>
            <a:r>
              <a:rPr lang="en-US" sz="2999">
                <a:solidFill>
                  <a:srgbClr val="ECF2FE"/>
                </a:solidFill>
                <a:latin typeface="Aileron Regular"/>
              </a:rPr>
              <a:t>September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8441950" y="2396568"/>
            <a:ext cx="1983757" cy="516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59"/>
              </a:lnSpc>
            </a:pPr>
            <a:r>
              <a:rPr lang="en-US" sz="2999">
                <a:solidFill>
                  <a:srgbClr val="ECF2FE"/>
                </a:solidFill>
                <a:latin typeface="Aileron Regular"/>
              </a:rPr>
              <a:t>October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3078628" y="2396568"/>
            <a:ext cx="1983757" cy="516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59"/>
              </a:lnSpc>
            </a:pPr>
            <a:r>
              <a:rPr lang="en-US" sz="2999">
                <a:solidFill>
                  <a:srgbClr val="ECF2FE"/>
                </a:solidFill>
                <a:latin typeface="Aileron Regular"/>
              </a:rPr>
              <a:t>November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4115787" y="4017922"/>
            <a:ext cx="2098225" cy="1423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99"/>
              </a:lnSpc>
            </a:pPr>
            <a:r>
              <a:rPr lang="en-US" sz="2799">
                <a:solidFill>
                  <a:srgbClr val="000000"/>
                </a:solidFill>
                <a:cs typeface="Aileron Regular"/>
              </a:rPr>
              <a:t>พัฒนา Database และ Setup Server 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6317543" y="4180786"/>
            <a:ext cx="2527597" cy="1099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59"/>
              </a:lnSpc>
            </a:pPr>
            <a:r>
              <a:rPr lang="en-US" spc="-103" sz="2599">
                <a:solidFill>
                  <a:srgbClr val="000000"/>
                </a:solidFill>
                <a:cs typeface="Aileron Regular"/>
              </a:rPr>
              <a:t>พัฒนา Model ส่วน Recommendation Model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9024584" y="4018993"/>
            <a:ext cx="1946820" cy="1423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99"/>
              </a:lnSpc>
            </a:pPr>
            <a:r>
              <a:rPr lang="en-US" sz="2799">
                <a:solidFill>
                  <a:srgbClr val="000000"/>
                </a:solidFill>
                <a:cs typeface="Aileron Regular"/>
              </a:rPr>
              <a:t>พัฒนา Model ส่วน Prediction Model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1271081" y="3922235"/>
            <a:ext cx="1771482" cy="1568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79"/>
              </a:lnSpc>
            </a:pPr>
            <a:r>
              <a:rPr lang="en-US" spc="-83" sz="2799">
                <a:solidFill>
                  <a:srgbClr val="000000"/>
                </a:solidFill>
                <a:cs typeface="Aileron Regular"/>
              </a:rPr>
              <a:t>นำ Model ที่พัฒนาติดตั้งลง Server ฐานข้อมูล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3333980" y="3961843"/>
            <a:ext cx="1768296" cy="1342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9"/>
              </a:lnSpc>
            </a:pPr>
            <a:r>
              <a:rPr lang="en-US" sz="2999">
                <a:solidFill>
                  <a:srgbClr val="000000"/>
                </a:solidFill>
                <a:cs typeface="Aileron Regular"/>
              </a:rPr>
              <a:t>ทดสอบ Model ในฐานข้อมูล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5271572" y="4020779"/>
            <a:ext cx="1786479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999">
                <a:solidFill>
                  <a:srgbClr val="000000"/>
                </a:solidFill>
                <a:cs typeface="Aileron Regular"/>
              </a:rPr>
              <a:t>สรุปผล</a:t>
            </a:r>
          </a:p>
          <a:p>
            <a:pPr algn="ctr" marL="0" indent="0" lvl="0">
              <a:lnSpc>
                <a:spcPts val="3599"/>
              </a:lnSpc>
            </a:pPr>
            <a:r>
              <a:rPr lang="en-US" sz="2999">
                <a:solidFill>
                  <a:srgbClr val="000000"/>
                </a:solidFill>
                <a:cs typeface="Aileron Regular"/>
              </a:rPr>
              <a:t>และทำรายงาน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5C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04619" y="3580558"/>
            <a:ext cx="4416041" cy="2198870"/>
            <a:chOff x="0" y="0"/>
            <a:chExt cx="4562213" cy="2271654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562213" cy="2271654"/>
            </a:xfrm>
            <a:custGeom>
              <a:avLst/>
              <a:gdLst/>
              <a:ahLst/>
              <a:cxnLst/>
              <a:rect r="r" b="b" t="t" l="l"/>
              <a:pathLst>
                <a:path h="2271654" w="4562213">
                  <a:moveTo>
                    <a:pt x="4437753" y="2271654"/>
                  </a:moveTo>
                  <a:lnTo>
                    <a:pt x="124460" y="2271654"/>
                  </a:lnTo>
                  <a:cubicBezTo>
                    <a:pt x="55880" y="2271654"/>
                    <a:pt x="0" y="2215774"/>
                    <a:pt x="0" y="21471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437753" y="0"/>
                  </a:lnTo>
                  <a:cubicBezTo>
                    <a:pt x="4506333" y="0"/>
                    <a:pt x="4562213" y="55880"/>
                    <a:pt x="4562213" y="124460"/>
                  </a:cubicBezTo>
                  <a:lnTo>
                    <a:pt x="4562213" y="2147194"/>
                  </a:lnTo>
                  <a:cubicBezTo>
                    <a:pt x="4562213" y="2215774"/>
                    <a:pt x="4506333" y="2271654"/>
                    <a:pt x="4437753" y="227165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804619" y="7332150"/>
            <a:ext cx="3490296" cy="2198870"/>
            <a:chOff x="0" y="0"/>
            <a:chExt cx="3605826" cy="2271654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3605826" cy="2271654"/>
            </a:xfrm>
            <a:custGeom>
              <a:avLst/>
              <a:gdLst/>
              <a:ahLst/>
              <a:cxnLst/>
              <a:rect r="r" b="b" t="t" l="l"/>
              <a:pathLst>
                <a:path h="2271654" w="3605826">
                  <a:moveTo>
                    <a:pt x="3481366" y="2271654"/>
                  </a:moveTo>
                  <a:lnTo>
                    <a:pt x="124460" y="2271654"/>
                  </a:lnTo>
                  <a:cubicBezTo>
                    <a:pt x="55880" y="2271654"/>
                    <a:pt x="0" y="2215774"/>
                    <a:pt x="0" y="21471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81366" y="0"/>
                  </a:lnTo>
                  <a:cubicBezTo>
                    <a:pt x="3549946" y="0"/>
                    <a:pt x="3605826" y="55880"/>
                    <a:pt x="3605826" y="124460"/>
                  </a:cubicBezTo>
                  <a:lnTo>
                    <a:pt x="3605826" y="2147194"/>
                  </a:lnTo>
                  <a:cubicBezTo>
                    <a:pt x="3605826" y="2215774"/>
                    <a:pt x="3549946" y="2271654"/>
                    <a:pt x="3481366" y="227165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5430071" y="7332150"/>
            <a:ext cx="4790728" cy="2198870"/>
            <a:chOff x="0" y="0"/>
            <a:chExt cx="4949303" cy="2271654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4949303" cy="2271654"/>
            </a:xfrm>
            <a:custGeom>
              <a:avLst/>
              <a:gdLst/>
              <a:ahLst/>
              <a:cxnLst/>
              <a:rect r="r" b="b" t="t" l="l"/>
              <a:pathLst>
                <a:path h="2271654" w="4949303">
                  <a:moveTo>
                    <a:pt x="4824843" y="2271654"/>
                  </a:moveTo>
                  <a:lnTo>
                    <a:pt x="124460" y="2271654"/>
                  </a:lnTo>
                  <a:cubicBezTo>
                    <a:pt x="55880" y="2271654"/>
                    <a:pt x="0" y="2215774"/>
                    <a:pt x="0" y="21471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824843" y="0"/>
                  </a:lnTo>
                  <a:cubicBezTo>
                    <a:pt x="4893423" y="0"/>
                    <a:pt x="4949303" y="55880"/>
                    <a:pt x="4949303" y="124460"/>
                  </a:cubicBezTo>
                  <a:lnTo>
                    <a:pt x="4949303" y="2147194"/>
                  </a:lnTo>
                  <a:cubicBezTo>
                    <a:pt x="4949303" y="2215774"/>
                    <a:pt x="4893423" y="2271654"/>
                    <a:pt x="4824843" y="227165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406517" y="7332150"/>
            <a:ext cx="5914026" cy="2198870"/>
            <a:chOff x="0" y="0"/>
            <a:chExt cx="6109782" cy="2271654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6109782" cy="2271654"/>
            </a:xfrm>
            <a:custGeom>
              <a:avLst/>
              <a:gdLst/>
              <a:ahLst/>
              <a:cxnLst/>
              <a:rect r="r" b="b" t="t" l="l"/>
              <a:pathLst>
                <a:path h="2271654" w="6109782">
                  <a:moveTo>
                    <a:pt x="5985322" y="2271654"/>
                  </a:moveTo>
                  <a:lnTo>
                    <a:pt x="124460" y="2271654"/>
                  </a:lnTo>
                  <a:cubicBezTo>
                    <a:pt x="55880" y="2271654"/>
                    <a:pt x="0" y="2215774"/>
                    <a:pt x="0" y="21471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985322" y="0"/>
                  </a:lnTo>
                  <a:cubicBezTo>
                    <a:pt x="6053902" y="0"/>
                    <a:pt x="6109782" y="55880"/>
                    <a:pt x="6109782" y="124460"/>
                  </a:cubicBezTo>
                  <a:lnTo>
                    <a:pt x="6109782" y="2147194"/>
                  </a:lnTo>
                  <a:cubicBezTo>
                    <a:pt x="6109782" y="2215774"/>
                    <a:pt x="6053902" y="2271654"/>
                    <a:pt x="5985322" y="227165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346954" y="3580508"/>
            <a:ext cx="5413595" cy="2198870"/>
            <a:chOff x="0" y="0"/>
            <a:chExt cx="5592787" cy="2271654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5592787" cy="2271654"/>
            </a:xfrm>
            <a:custGeom>
              <a:avLst/>
              <a:gdLst/>
              <a:ahLst/>
              <a:cxnLst/>
              <a:rect r="r" b="b" t="t" l="l"/>
              <a:pathLst>
                <a:path h="2271654" w="5592787">
                  <a:moveTo>
                    <a:pt x="5468327" y="2271654"/>
                  </a:moveTo>
                  <a:lnTo>
                    <a:pt x="124460" y="2271654"/>
                  </a:lnTo>
                  <a:cubicBezTo>
                    <a:pt x="55880" y="2271654"/>
                    <a:pt x="0" y="2215774"/>
                    <a:pt x="0" y="21471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68327" y="0"/>
                  </a:lnTo>
                  <a:cubicBezTo>
                    <a:pt x="5536907" y="0"/>
                    <a:pt x="5592787" y="55880"/>
                    <a:pt x="5592787" y="124460"/>
                  </a:cubicBezTo>
                  <a:lnTo>
                    <a:pt x="5592787" y="2147194"/>
                  </a:lnTo>
                  <a:cubicBezTo>
                    <a:pt x="5592787" y="2215774"/>
                    <a:pt x="5536907" y="2271654"/>
                    <a:pt x="5468327" y="227165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1904503" y="3580558"/>
            <a:ext cx="4416041" cy="2198870"/>
            <a:chOff x="0" y="0"/>
            <a:chExt cx="4562213" cy="2271654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4562213" cy="2271654"/>
            </a:xfrm>
            <a:custGeom>
              <a:avLst/>
              <a:gdLst/>
              <a:ahLst/>
              <a:cxnLst/>
              <a:rect r="r" b="b" t="t" l="l"/>
              <a:pathLst>
                <a:path h="2271654" w="4562213">
                  <a:moveTo>
                    <a:pt x="4437753" y="2271654"/>
                  </a:moveTo>
                  <a:lnTo>
                    <a:pt x="124460" y="2271654"/>
                  </a:lnTo>
                  <a:cubicBezTo>
                    <a:pt x="55880" y="2271654"/>
                    <a:pt x="0" y="2215774"/>
                    <a:pt x="0" y="21471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437753" y="0"/>
                  </a:lnTo>
                  <a:cubicBezTo>
                    <a:pt x="4506333" y="0"/>
                    <a:pt x="4562213" y="55880"/>
                    <a:pt x="4562213" y="124460"/>
                  </a:cubicBezTo>
                  <a:lnTo>
                    <a:pt x="4562213" y="2147194"/>
                  </a:lnTo>
                  <a:cubicBezTo>
                    <a:pt x="4562213" y="2215774"/>
                    <a:pt x="4506333" y="2271654"/>
                    <a:pt x="4437753" y="227165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405113" y="4372272"/>
            <a:ext cx="3202499" cy="548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44"/>
              </a:lnSpc>
            </a:pPr>
            <a:r>
              <a:rPr lang="en-US" sz="3200">
                <a:solidFill>
                  <a:srgbClr val="000000"/>
                </a:solidFill>
                <a:cs typeface="Aileron Regular"/>
              </a:rPr>
              <a:t>พัฒนา API Server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67344" y="7760122"/>
            <a:ext cx="2564847" cy="1342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9"/>
              </a:lnSpc>
            </a:pPr>
            <a:r>
              <a:rPr lang="en-US" sz="2999">
                <a:solidFill>
                  <a:srgbClr val="000000"/>
                </a:solidFill>
                <a:cs typeface="Aileron Regular"/>
              </a:rPr>
              <a:t>พัฒนาหน้า Web สำหรับ เข้าใช้งานระบบ (login)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543011" y="7873519"/>
            <a:ext cx="2564847" cy="1049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59"/>
              </a:lnSpc>
            </a:pPr>
            <a:r>
              <a:rPr lang="en-US" sz="2999">
                <a:solidFill>
                  <a:srgbClr val="000000"/>
                </a:solidFill>
                <a:cs typeface="Aileron Regular"/>
              </a:rPr>
              <a:t>พัฒนาระบบส่วน Visualization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925951" y="4372272"/>
            <a:ext cx="4436098" cy="548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44"/>
              </a:lnSpc>
            </a:pPr>
            <a:r>
              <a:rPr lang="en-US" sz="3200">
                <a:solidFill>
                  <a:srgbClr val="000000"/>
                </a:solidFill>
                <a:cs typeface="Aileron Regular"/>
              </a:rPr>
              <a:t>เชื่อมต่อทุกระบบเข้าด้วยกัน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326509" y="4372272"/>
            <a:ext cx="3572029" cy="548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44"/>
              </a:lnSpc>
            </a:pPr>
            <a:r>
              <a:rPr lang="en-US" sz="3200">
                <a:solidFill>
                  <a:srgbClr val="000000"/>
                </a:solidFill>
                <a:cs typeface="Aileron Regular"/>
              </a:rPr>
              <a:t>สรุปผลและทำรายงาน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527451" y="407611"/>
            <a:ext cx="5233098" cy="1165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360"/>
              </a:lnSpc>
              <a:spcBef>
                <a:spcPct val="0"/>
              </a:spcBef>
            </a:pPr>
            <a:r>
              <a:rPr lang="en-US" spc="-72" sz="7200">
                <a:solidFill>
                  <a:srgbClr val="ECF2FE"/>
                </a:solidFill>
                <a:latin typeface="Aileron Regular Bold"/>
              </a:rPr>
              <a:t>Work Plan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527451" y="1279550"/>
            <a:ext cx="5233098" cy="827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16"/>
              </a:lnSpc>
              <a:spcBef>
                <a:spcPct val="0"/>
              </a:spcBef>
            </a:pPr>
            <a:r>
              <a:rPr lang="en-US" sz="4800">
                <a:solidFill>
                  <a:srgbClr val="ECF2FE"/>
                </a:solidFill>
                <a:latin typeface="Aileron Regular"/>
              </a:rPr>
              <a:t>Project 2</a:t>
            </a:r>
          </a:p>
        </p:txBody>
      </p:sp>
      <p:grpSp>
        <p:nvGrpSpPr>
          <p:cNvPr name="Group 21" id="21"/>
          <p:cNvGrpSpPr/>
          <p:nvPr/>
        </p:nvGrpSpPr>
        <p:grpSpPr>
          <a:xfrm rot="-10800000">
            <a:off x="1804619" y="6099245"/>
            <a:ext cx="14509541" cy="380997"/>
            <a:chOff x="0" y="0"/>
            <a:chExt cx="137357944" cy="3606800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137357941" cy="3606800"/>
            </a:xfrm>
            <a:custGeom>
              <a:avLst/>
              <a:gdLst/>
              <a:ahLst/>
              <a:cxnLst/>
              <a:rect r="r" b="b" t="t" l="l"/>
              <a:pathLst>
                <a:path h="3606800" w="137357941">
                  <a:moveTo>
                    <a:pt x="137357941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137357941" y="3606800"/>
                  </a:lnTo>
                  <a:lnTo>
                    <a:pt x="136316541" y="1803400"/>
                  </a:lnTo>
                  <a:close/>
                </a:path>
              </a:pathLst>
            </a:custGeom>
            <a:solidFill>
              <a:srgbClr val="287777"/>
            </a:solidFill>
          </p:spPr>
        </p:sp>
      </p:grpSp>
      <p:grpSp>
        <p:nvGrpSpPr>
          <p:cNvPr name="Group 23" id="23"/>
          <p:cNvGrpSpPr/>
          <p:nvPr/>
        </p:nvGrpSpPr>
        <p:grpSpPr>
          <a:xfrm rot="-10800000">
            <a:off x="1804619" y="6618532"/>
            <a:ext cx="14515924" cy="380997"/>
            <a:chOff x="0" y="0"/>
            <a:chExt cx="137418373" cy="3606800"/>
          </a:xfrm>
        </p:grpSpPr>
        <p:sp>
          <p:nvSpPr>
            <p:cNvPr name="Freeform 24" id="24"/>
            <p:cNvSpPr/>
            <p:nvPr/>
          </p:nvSpPr>
          <p:spPr>
            <a:xfrm>
              <a:off x="0" y="0"/>
              <a:ext cx="137418378" cy="3606800"/>
            </a:xfrm>
            <a:custGeom>
              <a:avLst/>
              <a:gdLst/>
              <a:ahLst/>
              <a:cxnLst/>
              <a:rect r="r" b="b" t="t" l="l"/>
              <a:pathLst>
                <a:path h="3606800" w="137418378">
                  <a:moveTo>
                    <a:pt x="137418378" y="0"/>
                  </a:moveTo>
                  <a:lnTo>
                    <a:pt x="1041400" y="0"/>
                  </a:lnTo>
                  <a:lnTo>
                    <a:pt x="0" y="1803400"/>
                  </a:lnTo>
                  <a:lnTo>
                    <a:pt x="1041400" y="3606800"/>
                  </a:lnTo>
                  <a:lnTo>
                    <a:pt x="137418378" y="3606800"/>
                  </a:lnTo>
                  <a:lnTo>
                    <a:pt x="136376978" y="1803400"/>
                  </a:lnTo>
                  <a:close/>
                </a:path>
              </a:pathLst>
            </a:custGeom>
            <a:solidFill>
              <a:srgbClr val="B3DBD8"/>
            </a:solidFill>
          </p:spPr>
        </p:sp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468" y="6060796"/>
            <a:ext cx="1532626" cy="938733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4369172" y="2490269"/>
            <a:ext cx="1851488" cy="516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59"/>
              </a:lnSpc>
            </a:pPr>
            <a:r>
              <a:rPr lang="en-US" sz="2999">
                <a:solidFill>
                  <a:srgbClr val="ECF2FE"/>
                </a:solidFill>
                <a:latin typeface="Aileron Regular Bold"/>
              </a:rPr>
              <a:t>2023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2109068" y="3065410"/>
            <a:ext cx="3342830" cy="336399"/>
            <a:chOff x="0" y="0"/>
            <a:chExt cx="5048044" cy="508000"/>
          </a:xfrm>
        </p:grpSpPr>
        <p:sp>
          <p:nvSpPr>
            <p:cNvPr name="Freeform 28" id="28"/>
            <p:cNvSpPr/>
            <p:nvPr/>
          </p:nvSpPr>
          <p:spPr>
            <a:xfrm>
              <a:off x="0" y="49530"/>
              <a:ext cx="5048045" cy="408940"/>
            </a:xfrm>
            <a:custGeom>
              <a:avLst/>
              <a:gdLst/>
              <a:ahLst/>
              <a:cxnLst/>
              <a:rect r="r" b="b" t="t" l="l"/>
              <a:pathLst>
                <a:path h="408940" w="5048045">
                  <a:moveTo>
                    <a:pt x="4842305" y="0"/>
                  </a:moveTo>
                  <a:cubicBezTo>
                    <a:pt x="4741975" y="0"/>
                    <a:pt x="4659425" y="72390"/>
                    <a:pt x="4640375" y="166370"/>
                  </a:cubicBezTo>
                  <a:lnTo>
                    <a:pt x="406400" y="166370"/>
                  </a:lnTo>
                  <a:cubicBezTo>
                    <a:pt x="388620" y="71120"/>
                    <a:pt x="304800" y="0"/>
                    <a:pt x="204470" y="0"/>
                  </a:cubicBezTo>
                  <a:cubicBezTo>
                    <a:pt x="91440" y="0"/>
                    <a:pt x="0" y="91440"/>
                    <a:pt x="0" y="204470"/>
                  </a:cubicBezTo>
                  <a:cubicBezTo>
                    <a:pt x="0" y="317500"/>
                    <a:pt x="91440" y="408940"/>
                    <a:pt x="204470" y="408940"/>
                  </a:cubicBezTo>
                  <a:cubicBezTo>
                    <a:pt x="304800" y="408940"/>
                    <a:pt x="388620" y="337820"/>
                    <a:pt x="406400" y="242570"/>
                  </a:cubicBezTo>
                  <a:lnTo>
                    <a:pt x="4641645" y="242570"/>
                  </a:lnTo>
                  <a:cubicBezTo>
                    <a:pt x="4659425" y="337820"/>
                    <a:pt x="4743245" y="408940"/>
                    <a:pt x="4843575" y="408940"/>
                  </a:cubicBezTo>
                  <a:cubicBezTo>
                    <a:pt x="4956604" y="408940"/>
                    <a:pt x="5048045" y="317500"/>
                    <a:pt x="5048045" y="204470"/>
                  </a:cubicBezTo>
                  <a:cubicBezTo>
                    <a:pt x="5048045" y="91440"/>
                    <a:pt x="4955334" y="0"/>
                    <a:pt x="48423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5164899" y="3065410"/>
            <a:ext cx="3460371" cy="336399"/>
            <a:chOff x="0" y="0"/>
            <a:chExt cx="5225544" cy="508000"/>
          </a:xfrm>
        </p:grpSpPr>
        <p:sp>
          <p:nvSpPr>
            <p:cNvPr name="Freeform 30" id="30"/>
            <p:cNvSpPr/>
            <p:nvPr/>
          </p:nvSpPr>
          <p:spPr>
            <a:xfrm>
              <a:off x="0" y="49530"/>
              <a:ext cx="5225544" cy="408940"/>
            </a:xfrm>
            <a:custGeom>
              <a:avLst/>
              <a:gdLst/>
              <a:ahLst/>
              <a:cxnLst/>
              <a:rect r="r" b="b" t="t" l="l"/>
              <a:pathLst>
                <a:path h="408940" w="5225544">
                  <a:moveTo>
                    <a:pt x="5019804" y="0"/>
                  </a:moveTo>
                  <a:cubicBezTo>
                    <a:pt x="4919474" y="0"/>
                    <a:pt x="4836924" y="72390"/>
                    <a:pt x="4817874" y="166370"/>
                  </a:cubicBezTo>
                  <a:lnTo>
                    <a:pt x="406400" y="166370"/>
                  </a:lnTo>
                  <a:cubicBezTo>
                    <a:pt x="388620" y="71120"/>
                    <a:pt x="304800" y="0"/>
                    <a:pt x="204470" y="0"/>
                  </a:cubicBezTo>
                  <a:cubicBezTo>
                    <a:pt x="91440" y="0"/>
                    <a:pt x="0" y="91440"/>
                    <a:pt x="0" y="204470"/>
                  </a:cubicBezTo>
                  <a:cubicBezTo>
                    <a:pt x="0" y="317500"/>
                    <a:pt x="91440" y="408940"/>
                    <a:pt x="204470" y="408940"/>
                  </a:cubicBezTo>
                  <a:cubicBezTo>
                    <a:pt x="304800" y="408940"/>
                    <a:pt x="388620" y="337820"/>
                    <a:pt x="406400" y="242570"/>
                  </a:cubicBezTo>
                  <a:lnTo>
                    <a:pt x="4819144" y="242570"/>
                  </a:lnTo>
                  <a:cubicBezTo>
                    <a:pt x="4836924" y="337820"/>
                    <a:pt x="4920744" y="408940"/>
                    <a:pt x="5021074" y="408940"/>
                  </a:cubicBezTo>
                  <a:cubicBezTo>
                    <a:pt x="5134104" y="408940"/>
                    <a:pt x="5225544" y="317500"/>
                    <a:pt x="5225544" y="204470"/>
                  </a:cubicBezTo>
                  <a:cubicBezTo>
                    <a:pt x="5225544" y="91440"/>
                    <a:pt x="5132834" y="0"/>
                    <a:pt x="50198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8368368" y="3065410"/>
            <a:ext cx="3704861" cy="336399"/>
            <a:chOff x="0" y="0"/>
            <a:chExt cx="5594752" cy="508000"/>
          </a:xfrm>
        </p:grpSpPr>
        <p:sp>
          <p:nvSpPr>
            <p:cNvPr name="Freeform 32" id="32"/>
            <p:cNvSpPr/>
            <p:nvPr/>
          </p:nvSpPr>
          <p:spPr>
            <a:xfrm>
              <a:off x="0" y="49530"/>
              <a:ext cx="5594752" cy="408940"/>
            </a:xfrm>
            <a:custGeom>
              <a:avLst/>
              <a:gdLst/>
              <a:ahLst/>
              <a:cxnLst/>
              <a:rect r="r" b="b" t="t" l="l"/>
              <a:pathLst>
                <a:path h="408940" w="5594752">
                  <a:moveTo>
                    <a:pt x="5389012" y="0"/>
                  </a:moveTo>
                  <a:cubicBezTo>
                    <a:pt x="5288682" y="0"/>
                    <a:pt x="5206132" y="72390"/>
                    <a:pt x="5187082" y="166370"/>
                  </a:cubicBezTo>
                  <a:lnTo>
                    <a:pt x="406400" y="166370"/>
                  </a:lnTo>
                  <a:cubicBezTo>
                    <a:pt x="388620" y="71120"/>
                    <a:pt x="304800" y="0"/>
                    <a:pt x="204470" y="0"/>
                  </a:cubicBezTo>
                  <a:cubicBezTo>
                    <a:pt x="91440" y="0"/>
                    <a:pt x="0" y="91440"/>
                    <a:pt x="0" y="204470"/>
                  </a:cubicBezTo>
                  <a:cubicBezTo>
                    <a:pt x="0" y="317500"/>
                    <a:pt x="91440" y="408940"/>
                    <a:pt x="204470" y="408940"/>
                  </a:cubicBezTo>
                  <a:cubicBezTo>
                    <a:pt x="304800" y="408940"/>
                    <a:pt x="388620" y="337820"/>
                    <a:pt x="406400" y="242570"/>
                  </a:cubicBezTo>
                  <a:lnTo>
                    <a:pt x="5188352" y="242570"/>
                  </a:lnTo>
                  <a:cubicBezTo>
                    <a:pt x="5206131" y="337820"/>
                    <a:pt x="5289952" y="408940"/>
                    <a:pt x="5390281" y="408940"/>
                  </a:cubicBezTo>
                  <a:cubicBezTo>
                    <a:pt x="5503311" y="408940"/>
                    <a:pt x="5594752" y="317500"/>
                    <a:pt x="5594752" y="204470"/>
                  </a:cubicBezTo>
                  <a:cubicBezTo>
                    <a:pt x="5594752" y="91440"/>
                    <a:pt x="5502042" y="0"/>
                    <a:pt x="538901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33" id="33"/>
          <p:cNvSpPr/>
          <p:nvPr/>
        </p:nvSpPr>
        <p:spPr>
          <a:xfrm rot="0">
            <a:off x="1804619" y="3205035"/>
            <a:ext cx="608898" cy="0"/>
          </a:xfrm>
          <a:prstGeom prst="line">
            <a:avLst/>
          </a:prstGeom>
          <a:ln cap="flat" w="571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 rot="0">
            <a:off x="11830845" y="3209797"/>
            <a:ext cx="4483316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5" id="35"/>
          <p:cNvSpPr txBox="true"/>
          <p:nvPr/>
        </p:nvSpPr>
        <p:spPr>
          <a:xfrm rot="0">
            <a:off x="1283339" y="2377160"/>
            <a:ext cx="1969616" cy="516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59"/>
              </a:lnSpc>
            </a:pPr>
            <a:r>
              <a:rPr lang="en-US" sz="2999">
                <a:solidFill>
                  <a:srgbClr val="ECF2FE"/>
                </a:solidFill>
                <a:latin typeface="Aileron Regular"/>
              </a:rPr>
              <a:t>December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310108" y="2040788"/>
            <a:ext cx="1969616" cy="516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59"/>
              </a:lnSpc>
            </a:pPr>
            <a:r>
              <a:rPr lang="en-US" sz="2999">
                <a:solidFill>
                  <a:srgbClr val="ECF2FE"/>
                </a:solidFill>
                <a:latin typeface="Aileron Regular"/>
              </a:rPr>
              <a:t>January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461719" y="2377160"/>
            <a:ext cx="1969616" cy="516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59"/>
              </a:lnSpc>
            </a:pPr>
            <a:r>
              <a:rPr lang="en-US" sz="2999">
                <a:solidFill>
                  <a:srgbClr val="ECF2FE"/>
                </a:solidFill>
                <a:latin typeface="Aileron Regular"/>
              </a:rPr>
              <a:t>Febuary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919695" y="2377160"/>
            <a:ext cx="1969616" cy="516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59"/>
              </a:lnSpc>
            </a:pPr>
            <a:r>
              <a:rPr lang="en-US" sz="2999">
                <a:solidFill>
                  <a:srgbClr val="ECF2FE"/>
                </a:solidFill>
                <a:latin typeface="Aileron Regular"/>
              </a:rPr>
              <a:t>March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577516" y="8123864"/>
            <a:ext cx="3572029" cy="548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44"/>
              </a:lnSpc>
            </a:pPr>
            <a:r>
              <a:rPr lang="en-US" sz="3200">
                <a:solidFill>
                  <a:srgbClr val="000000"/>
                </a:solidFill>
                <a:cs typeface="Aileron Regular"/>
              </a:rPr>
              <a:t>สรุปผลและทำรายงาน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C2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37891" y="1263470"/>
            <a:ext cx="10121409" cy="7760060"/>
            <a:chOff x="0" y="0"/>
            <a:chExt cx="13495211" cy="1034674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8464936" y="3847653"/>
              <a:ext cx="1074302" cy="2620248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951874" y="2722593"/>
              <a:ext cx="1451690" cy="1125060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4449180" y="0"/>
              <a:ext cx="1851568" cy="1842310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95814" y="0"/>
              <a:ext cx="1451690" cy="1577924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9861015" y="4832730"/>
              <a:ext cx="1510288" cy="1659657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1934667" y="8507576"/>
              <a:ext cx="1056804" cy="1664259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4870467" y="6433688"/>
              <a:ext cx="1008995" cy="1940376"/>
            </a:xfrm>
            <a:prstGeom prst="rect">
              <a:avLst/>
            </a:prstGeom>
          </p:spPr>
        </p:pic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6492816" y="4466259"/>
              <a:ext cx="1721294" cy="1196299"/>
            </a:xfrm>
            <a:prstGeom prst="rect">
              <a:avLst/>
            </a:prstGeom>
          </p:spPr>
        </p:pic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1494446" y="133227"/>
              <a:ext cx="1694468" cy="1575856"/>
            </a:xfrm>
            <a:prstGeom prst="rect">
              <a:avLst/>
            </a:prstGeom>
          </p:spPr>
        </p:pic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5400000">
              <a:off x="5200005" y="1708631"/>
              <a:ext cx="1179867" cy="2681516"/>
            </a:xfrm>
            <a:prstGeom prst="rect">
              <a:avLst/>
            </a:prstGeom>
          </p:spPr>
        </p:pic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1793320" y="2227080"/>
              <a:ext cx="1163847" cy="2116086"/>
            </a:xfrm>
            <a:prstGeom prst="rect">
              <a:avLst/>
            </a:prstGeom>
          </p:spPr>
        </p:pic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9190780" y="43360"/>
              <a:ext cx="1738034" cy="1755590"/>
            </a:xfrm>
            <a:prstGeom prst="rect">
              <a:avLst/>
            </a:prstGeom>
          </p:spPr>
        </p:pic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481532" y="2227080"/>
              <a:ext cx="544852" cy="2867640"/>
            </a:xfrm>
            <a:prstGeom prst="rect">
              <a:avLst/>
            </a:prstGeom>
          </p:spPr>
        </p:pic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7353463" y="2614857"/>
              <a:ext cx="2033942" cy="752559"/>
            </a:xfrm>
            <a:prstGeom prst="rect">
              <a:avLst/>
            </a:prstGeom>
          </p:spPr>
        </p:pic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6966175" y="169207"/>
              <a:ext cx="1629861" cy="1629861"/>
            </a:xfrm>
            <a:prstGeom prst="rect">
              <a:avLst/>
            </a:prstGeom>
          </p:spPr>
        </p:pic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1430927" y="4676862"/>
              <a:ext cx="2064284" cy="1971392"/>
            </a:xfrm>
            <a:prstGeom prst="rect">
              <a:avLst/>
            </a:prstGeom>
          </p:spPr>
        </p:pic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9939011" y="2227080"/>
              <a:ext cx="1354295" cy="2116086"/>
            </a:xfrm>
            <a:prstGeom prst="rect">
              <a:avLst/>
            </a:prstGeom>
          </p:spPr>
        </p:pic>
        <p:pic>
          <p:nvPicPr>
            <p:cNvPr name="Picture 20" id="20"/>
            <p:cNvPicPr>
              <a:picLocks noChangeAspect="true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4374492" y="4085944"/>
              <a:ext cx="1641644" cy="1608811"/>
            </a:xfrm>
            <a:prstGeom prst="rect">
              <a:avLst/>
            </a:prstGeom>
          </p:spPr>
        </p:pic>
        <p:pic>
          <p:nvPicPr>
            <p:cNvPr name="Picture 21" id="21"/>
            <p:cNvPicPr>
              <a:picLocks noChangeAspect="true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5863818"/>
              <a:ext cx="1643318" cy="1257138"/>
            </a:xfrm>
            <a:prstGeom prst="rect">
              <a:avLst/>
            </a:prstGeom>
          </p:spPr>
        </p:pic>
        <p:pic>
          <p:nvPicPr>
            <p:cNvPr name="Picture 22" id="22"/>
            <p:cNvPicPr>
              <a:picLocks noChangeAspect="true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0813991" y="6951893"/>
              <a:ext cx="1846521" cy="1264867"/>
            </a:xfrm>
            <a:prstGeom prst="rect">
              <a:avLst/>
            </a:prstGeom>
          </p:spPr>
        </p:pic>
        <p:pic>
          <p:nvPicPr>
            <p:cNvPr name="Picture 23" id="23"/>
            <p:cNvPicPr>
              <a:picLocks noChangeAspect="true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8464936" y="6951893"/>
              <a:ext cx="1451690" cy="1183127"/>
            </a:xfrm>
            <a:prstGeom prst="rect">
              <a:avLst/>
            </a:prstGeom>
          </p:spPr>
        </p:pic>
        <p:pic>
          <p:nvPicPr>
            <p:cNvPr name="Picture 24" id="24"/>
            <p:cNvPicPr>
              <a:picLocks noChangeAspect="true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6300748" y="6358072"/>
              <a:ext cx="1634967" cy="1981779"/>
            </a:xfrm>
            <a:prstGeom prst="rect">
              <a:avLst/>
            </a:prstGeom>
          </p:spPr>
        </p:pic>
        <p:pic>
          <p:nvPicPr>
            <p:cNvPr name="Picture 25" id="25"/>
            <p:cNvPicPr>
              <a:picLocks noChangeAspect="true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27113" y="8121538"/>
              <a:ext cx="1053691" cy="2026328"/>
            </a:xfrm>
            <a:prstGeom prst="rect">
              <a:avLst/>
            </a:prstGeom>
          </p:spPr>
        </p:pic>
        <p:pic>
          <p:nvPicPr>
            <p:cNvPr name="Picture 26" id="26"/>
            <p:cNvPicPr>
              <a:picLocks noChangeAspect="true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053590" y="4832730"/>
              <a:ext cx="2004710" cy="862025"/>
            </a:xfrm>
            <a:prstGeom prst="rect">
              <a:avLst/>
            </a:prstGeom>
          </p:spPr>
        </p:pic>
        <p:pic>
          <p:nvPicPr>
            <p:cNvPr name="Picture 27" id="27"/>
            <p:cNvPicPr>
              <a:picLocks noChangeAspect="true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452162" y="6358072"/>
              <a:ext cx="1765746" cy="1730431"/>
            </a:xfrm>
            <a:prstGeom prst="rect">
              <a:avLst/>
            </a:prstGeom>
          </p:spPr>
        </p:pic>
        <p:pic>
          <p:nvPicPr>
            <p:cNvPr name="Picture 28" id="28"/>
            <p:cNvPicPr>
              <a:picLocks noChangeAspect="true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951874" y="8718254"/>
              <a:ext cx="1805690" cy="1453581"/>
            </a:xfrm>
            <a:prstGeom prst="rect">
              <a:avLst/>
            </a:prstGeom>
          </p:spPr>
        </p:pic>
        <p:pic>
          <p:nvPicPr>
            <p:cNvPr name="Picture 29" id="29"/>
            <p:cNvPicPr>
              <a:picLocks noChangeAspect="true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4506406" y="8887568"/>
              <a:ext cx="1737117" cy="1459178"/>
            </a:xfrm>
            <a:prstGeom prst="rect">
              <a:avLst/>
            </a:prstGeom>
          </p:spPr>
        </p:pic>
        <p:pic>
          <p:nvPicPr>
            <p:cNvPr name="Picture 30" id="30"/>
            <p:cNvPicPr>
              <a:picLocks noChangeAspect="true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7209871" y="8433284"/>
              <a:ext cx="1451690" cy="1738551"/>
            </a:xfrm>
            <a:prstGeom prst="rect">
              <a:avLst/>
            </a:prstGeom>
          </p:spPr>
        </p:pic>
        <p:pic>
          <p:nvPicPr>
            <p:cNvPr name="Picture 31" id="31"/>
            <p:cNvPicPr>
              <a:picLocks noChangeAspect="true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9613237" y="8575769"/>
              <a:ext cx="1680069" cy="1596066"/>
            </a:xfrm>
            <a:prstGeom prst="rect">
              <a:avLst/>
            </a:prstGeom>
          </p:spPr>
        </p:pic>
        <p:pic>
          <p:nvPicPr>
            <p:cNvPr name="Picture 32" id="32"/>
            <p:cNvPicPr>
              <a:picLocks noChangeAspect="true"/>
            </p:cNvPicPr>
            <p:nvPr/>
          </p:nvPicPr>
          <p:blipFill>
            <a:blip r:embed="rId6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339481" y="0"/>
              <a:ext cx="1224894" cy="2227080"/>
            </a:xfrm>
            <a:prstGeom prst="rect">
              <a:avLst/>
            </a:prstGeom>
          </p:spPr>
        </p:pic>
      </p:grpSp>
      <p:grpSp>
        <p:nvGrpSpPr>
          <p:cNvPr name="Group 33" id="33"/>
          <p:cNvGrpSpPr/>
          <p:nvPr/>
        </p:nvGrpSpPr>
        <p:grpSpPr>
          <a:xfrm rot="0">
            <a:off x="1028700" y="3926612"/>
            <a:ext cx="5114177" cy="2433775"/>
            <a:chOff x="0" y="0"/>
            <a:chExt cx="6818903" cy="3245033"/>
          </a:xfrm>
        </p:grpSpPr>
        <p:sp>
          <p:nvSpPr>
            <p:cNvPr name="TextBox 34" id="34"/>
            <p:cNvSpPr txBox="true"/>
            <p:nvPr/>
          </p:nvSpPr>
          <p:spPr>
            <a:xfrm rot="0">
              <a:off x="0" y="-76200"/>
              <a:ext cx="6818903" cy="14863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100"/>
                </a:lnSpc>
              </a:pPr>
              <a:r>
                <a:rPr lang="en-US" spc="-69" sz="7000">
                  <a:solidFill>
                    <a:srgbClr val="08104D"/>
                  </a:solidFill>
                  <a:latin typeface="Aileron Regular Bold"/>
                </a:rPr>
                <a:t>Experiment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0" y="1867718"/>
              <a:ext cx="6818903" cy="13773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59"/>
                </a:lnSpc>
              </a:pPr>
              <a:r>
                <a:rPr lang="en-US" sz="2999">
                  <a:solidFill>
                    <a:srgbClr val="08104D"/>
                  </a:solidFill>
                  <a:cs typeface="Aileron Regular"/>
                </a:rPr>
                <a:t>ผลการศึกษาเทคโนโลยีที่ใช้พัฒนา</a:t>
              </a:r>
            </a:p>
            <a:p>
              <a:pPr>
                <a:lnSpc>
                  <a:spcPts val="42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C2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396132" y="9483972"/>
            <a:ext cx="1495736" cy="803028"/>
            <a:chOff x="0" y="0"/>
            <a:chExt cx="2354580" cy="126412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353310" cy="1264123"/>
            </a:xfrm>
            <a:custGeom>
              <a:avLst/>
              <a:gdLst/>
              <a:ahLst/>
              <a:cxnLst/>
              <a:rect r="r" b="b" t="t" l="l"/>
              <a:pathLst>
                <a:path h="1264123" w="2353310">
                  <a:moveTo>
                    <a:pt x="784860" y="1196813"/>
                  </a:moveTo>
                  <a:cubicBezTo>
                    <a:pt x="905510" y="1237453"/>
                    <a:pt x="1042670" y="1264123"/>
                    <a:pt x="1177290" y="1264123"/>
                  </a:cubicBezTo>
                  <a:cubicBezTo>
                    <a:pt x="1311910" y="1264123"/>
                    <a:pt x="1441450" y="1241263"/>
                    <a:pt x="1560830" y="1200623"/>
                  </a:cubicBezTo>
                  <a:cubicBezTo>
                    <a:pt x="1563370" y="1199353"/>
                    <a:pt x="1565910" y="1199353"/>
                    <a:pt x="1568450" y="1198083"/>
                  </a:cubicBezTo>
                  <a:cubicBezTo>
                    <a:pt x="2016760" y="1035523"/>
                    <a:pt x="2346960" y="606263"/>
                    <a:pt x="2353310" y="1095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516"/>
                  </a:lnTo>
                  <a:cubicBezTo>
                    <a:pt x="6350" y="608803"/>
                    <a:pt x="331470" y="1038063"/>
                    <a:pt x="784860" y="1196813"/>
                  </a:cubicBezTo>
                  <a:close/>
                </a:path>
              </a:pathLst>
            </a:custGeom>
            <a:solidFill>
              <a:srgbClr val="EF5D50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9004563" y="9805808"/>
            <a:ext cx="278873" cy="43822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110558" y="4484687"/>
            <a:ext cx="5148742" cy="475615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4733925"/>
            <a:ext cx="1993517" cy="65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200"/>
              </a:lnSpc>
              <a:spcBef>
                <a:spcPct val="0"/>
              </a:spcBef>
            </a:pPr>
            <a:r>
              <a:rPr lang="en-US" spc="-40" sz="4000">
                <a:solidFill>
                  <a:srgbClr val="08104D"/>
                </a:solidFill>
                <a:latin typeface="Aileron Regular Bold"/>
              </a:rPr>
              <a:t>Pandas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74885"/>
            <a:ext cx="6876992" cy="1289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399"/>
              </a:lnSpc>
            </a:pPr>
            <a:r>
              <a:rPr lang="en-US" spc="-79" sz="7999">
                <a:solidFill>
                  <a:srgbClr val="08104D"/>
                </a:solidFill>
                <a:latin typeface="Aileron Regular Bold"/>
              </a:rPr>
              <a:t>Experiment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100114"/>
            <a:ext cx="5762268" cy="607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69"/>
              </a:lnSpc>
              <a:spcBef>
                <a:spcPct val="0"/>
              </a:spcBef>
            </a:pPr>
            <a:r>
              <a:rPr lang="en-US" sz="3499">
                <a:solidFill>
                  <a:srgbClr val="08104D"/>
                </a:solidFill>
                <a:cs typeface="Aileron Regular"/>
              </a:rPr>
              <a:t>ผลการศึกษาเทคโนโลยีที่ใช้พัฒนา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622925"/>
            <a:ext cx="2881134" cy="65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200"/>
              </a:lnSpc>
              <a:spcBef>
                <a:spcPct val="0"/>
              </a:spcBef>
            </a:pPr>
            <a:r>
              <a:rPr lang="en-US" spc="-40" sz="4000">
                <a:solidFill>
                  <a:srgbClr val="08104D"/>
                </a:solidFill>
                <a:latin typeface="Aileron Regular Bold"/>
              </a:rPr>
              <a:t>Scikit learn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511925"/>
            <a:ext cx="4687331" cy="65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200"/>
              </a:lnSpc>
              <a:spcBef>
                <a:spcPct val="0"/>
              </a:spcBef>
            </a:pPr>
            <a:r>
              <a:rPr lang="en-US" spc="-40" sz="4000">
                <a:solidFill>
                  <a:srgbClr val="08104D"/>
                </a:solidFill>
                <a:latin typeface="Aileron Regular Bold"/>
              </a:rPr>
              <a:t>Django Framework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7400925"/>
            <a:ext cx="3987034" cy="65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200"/>
              </a:lnSpc>
              <a:spcBef>
                <a:spcPct val="0"/>
              </a:spcBef>
            </a:pPr>
            <a:r>
              <a:rPr lang="en-US" spc="-40" sz="4000">
                <a:solidFill>
                  <a:srgbClr val="08104D"/>
                </a:solidFill>
                <a:latin typeface="Aileron Regular Bold"/>
              </a:rPr>
              <a:t>MongoDB Atlas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311525"/>
            <a:ext cx="16713111" cy="8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500"/>
              </a:lnSpc>
              <a:spcBef>
                <a:spcPct val="0"/>
              </a:spcBef>
            </a:pPr>
            <a:r>
              <a:rPr lang="en-US" spc="-50" sz="5000">
                <a:solidFill>
                  <a:srgbClr val="08104D"/>
                </a:solidFill>
                <a:latin typeface="Aileron Regular Bold"/>
              </a:rPr>
              <a:t>What we do and how is it 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396132" y="9483972"/>
            <a:ext cx="1495736" cy="803028"/>
            <a:chOff x="0" y="0"/>
            <a:chExt cx="2354580" cy="126412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353310" cy="1264123"/>
            </a:xfrm>
            <a:custGeom>
              <a:avLst/>
              <a:gdLst/>
              <a:ahLst/>
              <a:cxnLst/>
              <a:rect r="r" b="b" t="t" l="l"/>
              <a:pathLst>
                <a:path h="1264123" w="2353310">
                  <a:moveTo>
                    <a:pt x="784860" y="1196813"/>
                  </a:moveTo>
                  <a:cubicBezTo>
                    <a:pt x="905510" y="1237453"/>
                    <a:pt x="1042670" y="1264123"/>
                    <a:pt x="1177290" y="1264123"/>
                  </a:cubicBezTo>
                  <a:cubicBezTo>
                    <a:pt x="1311910" y="1264123"/>
                    <a:pt x="1441450" y="1241263"/>
                    <a:pt x="1560830" y="1200623"/>
                  </a:cubicBezTo>
                  <a:cubicBezTo>
                    <a:pt x="1563370" y="1199353"/>
                    <a:pt x="1565910" y="1199353"/>
                    <a:pt x="1568450" y="1198083"/>
                  </a:cubicBezTo>
                  <a:cubicBezTo>
                    <a:pt x="2016760" y="1035523"/>
                    <a:pt x="2346960" y="606263"/>
                    <a:pt x="2353310" y="1095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516"/>
                  </a:lnTo>
                  <a:cubicBezTo>
                    <a:pt x="6350" y="608803"/>
                    <a:pt x="331470" y="1038063"/>
                    <a:pt x="784860" y="1196813"/>
                  </a:cubicBezTo>
                  <a:close/>
                </a:path>
              </a:pathLst>
            </a:custGeom>
            <a:solidFill>
              <a:srgbClr val="0B5884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9004563" y="9805808"/>
            <a:ext cx="278873" cy="43822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436718" y="2609179"/>
            <a:ext cx="5414563" cy="561211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447628" y="616448"/>
            <a:ext cx="12954515" cy="8641852"/>
          </a:xfrm>
          <a:prstGeom prst="rect">
            <a:avLst/>
          </a:prstGeom>
        </p:spPr>
      </p:pic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1287589" y="8041124"/>
            <a:ext cx="360330" cy="360330"/>
            <a:chOff x="0" y="0"/>
            <a:chExt cx="1708150" cy="170815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A2DFD9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6607459" y="4134411"/>
            <a:ext cx="238141" cy="238141"/>
            <a:chOff x="1371600" y="6705600"/>
            <a:chExt cx="10972800" cy="10972800"/>
          </a:xfrm>
        </p:grpSpPr>
        <p:sp>
          <p:nvSpPr>
            <p:cNvPr name="Freeform 10" id="10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4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5EC9CC"/>
            </a:solid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467754" y="3015249"/>
            <a:ext cx="324666" cy="324666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13293259" y="4579725"/>
            <a:ext cx="4892257" cy="1127549"/>
            <a:chOff x="0" y="0"/>
            <a:chExt cx="6523009" cy="1503399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47625"/>
              <a:ext cx="6523009" cy="8140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910"/>
                </a:lnSpc>
                <a:spcBef>
                  <a:spcPct val="0"/>
                </a:spcBef>
              </a:pPr>
              <a:r>
                <a:rPr lang="en-US" spc="-37" sz="3777">
                  <a:solidFill>
                    <a:srgbClr val="08104D"/>
                  </a:solidFill>
                  <a:latin typeface="Aileron Heavy Bold"/>
                </a:rPr>
                <a:t>62010465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793935"/>
              <a:ext cx="6523009" cy="7094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544"/>
                </a:lnSpc>
              </a:pPr>
              <a:r>
                <a:rPr lang="en-US" sz="3200">
                  <a:solidFill>
                    <a:srgbClr val="08104D"/>
                  </a:solidFill>
                  <a:cs typeface="Aileron Regular"/>
                </a:rPr>
                <a:t>นรวิชญ์ อยู่บัว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28700" y="4735930"/>
            <a:ext cx="3902860" cy="813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500"/>
              </a:lnSpc>
              <a:spcBef>
                <a:spcPct val="0"/>
              </a:spcBef>
            </a:pPr>
            <a:r>
              <a:rPr lang="en-US" spc="-50" u="none" sz="5000">
                <a:solidFill>
                  <a:srgbClr val="08104D"/>
                </a:solidFill>
                <a:latin typeface="Aileron Regular Bold"/>
              </a:rPr>
              <a:t>The Team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A2A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396132" y="9483972"/>
            <a:ext cx="1495736" cy="803028"/>
            <a:chOff x="0" y="0"/>
            <a:chExt cx="2354580" cy="126412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353310" cy="1264123"/>
            </a:xfrm>
            <a:custGeom>
              <a:avLst/>
              <a:gdLst/>
              <a:ahLst/>
              <a:cxnLst/>
              <a:rect r="r" b="b" t="t" l="l"/>
              <a:pathLst>
                <a:path h="1264123" w="2353310">
                  <a:moveTo>
                    <a:pt x="784860" y="1196813"/>
                  </a:moveTo>
                  <a:cubicBezTo>
                    <a:pt x="905510" y="1237453"/>
                    <a:pt x="1042670" y="1264123"/>
                    <a:pt x="1177290" y="1264123"/>
                  </a:cubicBezTo>
                  <a:cubicBezTo>
                    <a:pt x="1311910" y="1264123"/>
                    <a:pt x="1441450" y="1241263"/>
                    <a:pt x="1560830" y="1200623"/>
                  </a:cubicBezTo>
                  <a:cubicBezTo>
                    <a:pt x="1563370" y="1199353"/>
                    <a:pt x="1565910" y="1199353"/>
                    <a:pt x="1568450" y="1198083"/>
                  </a:cubicBezTo>
                  <a:cubicBezTo>
                    <a:pt x="2016760" y="1035523"/>
                    <a:pt x="2346960" y="606263"/>
                    <a:pt x="2353310" y="1095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516"/>
                  </a:lnTo>
                  <a:cubicBezTo>
                    <a:pt x="6350" y="608803"/>
                    <a:pt x="331470" y="1038063"/>
                    <a:pt x="784860" y="1196813"/>
                  </a:cubicBezTo>
                  <a:close/>
                </a:path>
              </a:pathLst>
            </a:custGeom>
            <a:solidFill>
              <a:srgbClr val="656FE1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9004563" y="9805808"/>
            <a:ext cx="278873" cy="43822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911451" y="1254178"/>
            <a:ext cx="6347849" cy="6562626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937060" y="3524134"/>
            <a:ext cx="6459072" cy="3172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2561"/>
              </a:lnSpc>
              <a:spcBef>
                <a:spcPct val="0"/>
              </a:spcBef>
            </a:pPr>
            <a:r>
              <a:rPr lang="en-US" sz="9969">
                <a:solidFill>
                  <a:srgbClr val="FFFFFF"/>
                </a:solidFill>
                <a:latin typeface="Aileron Heavy Bold"/>
              </a:rPr>
              <a:t>Expected Benefit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DA2A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396132" y="9483972"/>
            <a:ext cx="1495736" cy="803028"/>
            <a:chOff x="0" y="0"/>
            <a:chExt cx="2354580" cy="126412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353310" cy="1264123"/>
            </a:xfrm>
            <a:custGeom>
              <a:avLst/>
              <a:gdLst/>
              <a:ahLst/>
              <a:cxnLst/>
              <a:rect r="r" b="b" t="t" l="l"/>
              <a:pathLst>
                <a:path h="1264123" w="2353310">
                  <a:moveTo>
                    <a:pt x="784860" y="1196813"/>
                  </a:moveTo>
                  <a:cubicBezTo>
                    <a:pt x="905510" y="1237453"/>
                    <a:pt x="1042670" y="1264123"/>
                    <a:pt x="1177290" y="1264123"/>
                  </a:cubicBezTo>
                  <a:cubicBezTo>
                    <a:pt x="1311910" y="1264123"/>
                    <a:pt x="1441450" y="1241263"/>
                    <a:pt x="1560830" y="1200623"/>
                  </a:cubicBezTo>
                  <a:cubicBezTo>
                    <a:pt x="1563370" y="1199353"/>
                    <a:pt x="1565910" y="1199353"/>
                    <a:pt x="1568450" y="1198083"/>
                  </a:cubicBezTo>
                  <a:cubicBezTo>
                    <a:pt x="2016760" y="1035523"/>
                    <a:pt x="2346960" y="606263"/>
                    <a:pt x="2353310" y="1095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516"/>
                  </a:lnTo>
                  <a:cubicBezTo>
                    <a:pt x="6350" y="608803"/>
                    <a:pt x="331470" y="1038063"/>
                    <a:pt x="784860" y="1196813"/>
                  </a:cubicBezTo>
                  <a:close/>
                </a:path>
              </a:pathLst>
            </a:custGeom>
            <a:solidFill>
              <a:srgbClr val="656FE1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9004563" y="9805808"/>
            <a:ext cx="278873" cy="438229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2866561" y="1260243"/>
            <a:ext cx="13257727" cy="2226963"/>
            <a:chOff x="0" y="0"/>
            <a:chExt cx="17676969" cy="296928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85725"/>
              <a:ext cx="17676969" cy="18324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11179"/>
                </a:lnSpc>
                <a:spcBef>
                  <a:spcPct val="0"/>
                </a:spcBef>
              </a:pPr>
              <a:r>
                <a:rPr lang="en-US" spc="-85" sz="8599">
                  <a:solidFill>
                    <a:srgbClr val="08104D"/>
                  </a:solidFill>
                  <a:latin typeface="Aileron Regular Bold"/>
                </a:rPr>
                <a:t>Expected Benefit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900325"/>
              <a:ext cx="17676969" cy="10689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6815"/>
                </a:lnSpc>
                <a:spcBef>
                  <a:spcPct val="0"/>
                </a:spcBef>
              </a:pPr>
              <a:r>
                <a:rPr lang="en-US" sz="4799">
                  <a:solidFill>
                    <a:srgbClr val="08104D"/>
                  </a:solidFill>
                  <a:cs typeface="Aileron Regular"/>
                </a:rPr>
                <a:t>ประโยชน์ที่คาดว่าจะได้รับ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973397" y="4265286"/>
            <a:ext cx="14341205" cy="3121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46" indent="-377823" lvl="1">
              <a:lnSpc>
                <a:spcPts val="496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cs typeface="Aileron Regular"/>
              </a:rPr>
              <a:t>ได้ระบบรวบรวมข้อมูลผลการเรียนของนักศึกษาและข้อมูลแบบสำรวจการทำงานของบัณฑิต แล้วนำมาวิเคราะห์และนำเสนอข้อมูลที่เป็นประโยชน์ในการบริหารหลักสูตรของกรรมการหลักสูตร</a:t>
            </a:r>
          </a:p>
          <a:p>
            <a:pPr marL="755646" indent="-377823" lvl="1">
              <a:lnSpc>
                <a:spcPts val="496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cs typeface="Aileron Regular"/>
              </a:rPr>
              <a:t>มีระบบที่สามารถแนะนำ วางแผน และพยากรณ์อาชีพในอนาคตจากผลการเรียนของนักศึกษา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CC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4035808">
            <a:off x="-809644" y="6395166"/>
            <a:ext cx="3676688" cy="381082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015355" y="863440"/>
            <a:ext cx="6861592" cy="7111932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-10800000">
            <a:off x="8396132" y="9483972"/>
            <a:ext cx="1495736" cy="803028"/>
            <a:chOff x="0" y="0"/>
            <a:chExt cx="2354580" cy="1264123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2353310" cy="1264123"/>
            </a:xfrm>
            <a:custGeom>
              <a:avLst/>
              <a:gdLst/>
              <a:ahLst/>
              <a:cxnLst/>
              <a:rect r="r" b="b" t="t" l="l"/>
              <a:pathLst>
                <a:path h="1264123" w="2353310">
                  <a:moveTo>
                    <a:pt x="784860" y="1196813"/>
                  </a:moveTo>
                  <a:cubicBezTo>
                    <a:pt x="905510" y="1237453"/>
                    <a:pt x="1042670" y="1264123"/>
                    <a:pt x="1177290" y="1264123"/>
                  </a:cubicBezTo>
                  <a:cubicBezTo>
                    <a:pt x="1311910" y="1264123"/>
                    <a:pt x="1441450" y="1241263"/>
                    <a:pt x="1560830" y="1200623"/>
                  </a:cubicBezTo>
                  <a:cubicBezTo>
                    <a:pt x="1563370" y="1199353"/>
                    <a:pt x="1565910" y="1199353"/>
                    <a:pt x="1568450" y="1198083"/>
                  </a:cubicBezTo>
                  <a:cubicBezTo>
                    <a:pt x="2016760" y="1035523"/>
                    <a:pt x="2346960" y="606263"/>
                    <a:pt x="2353310" y="1095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516"/>
                  </a:lnTo>
                  <a:cubicBezTo>
                    <a:pt x="6350" y="608803"/>
                    <a:pt x="331470" y="1038063"/>
                    <a:pt x="784860" y="1196813"/>
                  </a:cubicBezTo>
                  <a:close/>
                </a:path>
              </a:pathLst>
            </a:custGeom>
            <a:solidFill>
              <a:srgbClr val="EF5D50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9004563" y="9805808"/>
            <a:ext cx="278873" cy="438229"/>
          </a:xfrm>
          <a:prstGeom prst="rect">
            <a:avLst/>
          </a:prstGeom>
        </p:spPr>
      </p:pic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2793910" y="7226383"/>
            <a:ext cx="456627" cy="456627"/>
            <a:chOff x="0" y="0"/>
            <a:chExt cx="1708150" cy="170815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6385650" y="8512424"/>
            <a:ext cx="301783" cy="301783"/>
            <a:chOff x="1371600" y="6705600"/>
            <a:chExt cx="10972800" cy="10972800"/>
          </a:xfrm>
        </p:grpSpPr>
        <p:sp>
          <p:nvSpPr>
            <p:cNvPr name="Freeform 10" id="10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4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726603" y="1252291"/>
            <a:ext cx="411432" cy="41143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808235" y="6122825"/>
            <a:ext cx="4902130" cy="5080981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4035808">
            <a:off x="16184026" y="5687586"/>
            <a:ext cx="3676688" cy="3810829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269955" y="4531796"/>
            <a:ext cx="4902130" cy="5080981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71522" y="580974"/>
            <a:ext cx="3327604" cy="3553752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608223" y="863440"/>
            <a:ext cx="2808637" cy="2929471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5308701" y="2895519"/>
            <a:ext cx="9778269" cy="3943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396"/>
              </a:lnSpc>
            </a:pPr>
            <a:r>
              <a:rPr lang="en-US" spc="-143" sz="14388">
                <a:solidFill>
                  <a:srgbClr val="EF5D50"/>
                </a:solidFill>
                <a:latin typeface="Aileron Heavy Bold"/>
              </a:rPr>
              <a:t>THANK YOU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F2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396132" y="9483972"/>
            <a:ext cx="1495736" cy="803028"/>
            <a:chOff x="0" y="0"/>
            <a:chExt cx="2354580" cy="126412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353310" cy="1264123"/>
            </a:xfrm>
            <a:custGeom>
              <a:avLst/>
              <a:gdLst/>
              <a:ahLst/>
              <a:cxnLst/>
              <a:rect r="r" b="b" t="t" l="l"/>
              <a:pathLst>
                <a:path h="1264123" w="2353310">
                  <a:moveTo>
                    <a:pt x="784860" y="1196813"/>
                  </a:moveTo>
                  <a:cubicBezTo>
                    <a:pt x="905510" y="1237453"/>
                    <a:pt x="1042670" y="1264123"/>
                    <a:pt x="1177290" y="1264123"/>
                  </a:cubicBezTo>
                  <a:cubicBezTo>
                    <a:pt x="1311910" y="1264123"/>
                    <a:pt x="1441450" y="1241263"/>
                    <a:pt x="1560830" y="1200623"/>
                  </a:cubicBezTo>
                  <a:cubicBezTo>
                    <a:pt x="1563370" y="1199353"/>
                    <a:pt x="1565910" y="1199353"/>
                    <a:pt x="1568450" y="1198083"/>
                  </a:cubicBezTo>
                  <a:cubicBezTo>
                    <a:pt x="2016760" y="1035523"/>
                    <a:pt x="2346960" y="606263"/>
                    <a:pt x="2353310" y="1095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516"/>
                  </a:lnTo>
                  <a:cubicBezTo>
                    <a:pt x="6350" y="608803"/>
                    <a:pt x="331470" y="1038063"/>
                    <a:pt x="784860" y="1196813"/>
                  </a:cubicBezTo>
                  <a:close/>
                </a:path>
              </a:pathLst>
            </a:custGeom>
            <a:solidFill>
              <a:srgbClr val="4C98A8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9004563" y="9805808"/>
            <a:ext cx="278873" cy="438229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648375" y="2928256"/>
            <a:ext cx="7626802" cy="1135380"/>
            <a:chOff x="0" y="0"/>
            <a:chExt cx="10169070" cy="1513840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1046902" y="-47625"/>
              <a:ext cx="9122168" cy="15614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240"/>
                </a:lnSpc>
              </a:pPr>
              <a:r>
                <a:rPr lang="en-US" spc="-48" sz="4800">
                  <a:solidFill>
                    <a:srgbClr val="08104D"/>
                  </a:solidFill>
                  <a:latin typeface="Aileron Regular Bold"/>
                </a:rPr>
                <a:t>Motivation</a:t>
              </a:r>
            </a:p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spc="-24" sz="2400">
                  <a:solidFill>
                    <a:srgbClr val="08104D"/>
                  </a:solidFill>
                  <a:cs typeface="Aileron Regular"/>
                </a:rPr>
                <a:t>ที่มาและความสำคัญ</a:t>
              </a:r>
            </a:p>
          </p:txBody>
        </p:sp>
        <p:grpSp>
          <p:nvGrpSpPr>
            <p:cNvPr name="Group 7" id="7"/>
            <p:cNvGrpSpPr/>
            <p:nvPr/>
          </p:nvGrpSpPr>
          <p:grpSpPr>
            <a:xfrm rot="0">
              <a:off x="0" y="433661"/>
              <a:ext cx="679342" cy="247202"/>
              <a:chOff x="0" y="0"/>
              <a:chExt cx="1179660" cy="42926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0" y="-5080"/>
                <a:ext cx="1179660" cy="434340"/>
              </a:xfrm>
              <a:custGeom>
                <a:avLst/>
                <a:gdLst/>
                <a:ahLst/>
                <a:cxnLst/>
                <a:rect r="r" b="b" t="t" l="l"/>
                <a:pathLst>
                  <a:path h="434340" w="1179660">
                    <a:moveTo>
                      <a:pt x="1161880" y="187960"/>
                    </a:moveTo>
                    <a:lnTo>
                      <a:pt x="900260" y="11430"/>
                    </a:lnTo>
                    <a:cubicBezTo>
                      <a:pt x="882480" y="0"/>
                      <a:pt x="859620" y="3810"/>
                      <a:pt x="846920" y="21590"/>
                    </a:cubicBezTo>
                    <a:cubicBezTo>
                      <a:pt x="835490" y="39370"/>
                      <a:pt x="839300" y="62230"/>
                      <a:pt x="857080" y="74930"/>
                    </a:cubicBezTo>
                    <a:lnTo>
                      <a:pt x="1015830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1015830" y="257810"/>
                    </a:lnTo>
                    <a:lnTo>
                      <a:pt x="857080" y="364490"/>
                    </a:lnTo>
                    <a:cubicBezTo>
                      <a:pt x="839300" y="375920"/>
                      <a:pt x="835490" y="400050"/>
                      <a:pt x="846920" y="417830"/>
                    </a:cubicBezTo>
                    <a:cubicBezTo>
                      <a:pt x="854540" y="429260"/>
                      <a:pt x="865970" y="434340"/>
                      <a:pt x="878670" y="434340"/>
                    </a:cubicBezTo>
                    <a:cubicBezTo>
                      <a:pt x="886290" y="434340"/>
                      <a:pt x="893910" y="431800"/>
                      <a:pt x="900260" y="427990"/>
                    </a:cubicBezTo>
                    <a:lnTo>
                      <a:pt x="1163150" y="251460"/>
                    </a:lnTo>
                    <a:cubicBezTo>
                      <a:pt x="1173310" y="243840"/>
                      <a:pt x="1179660" y="232410"/>
                      <a:pt x="1179660" y="219710"/>
                    </a:cubicBezTo>
                    <a:cubicBezTo>
                      <a:pt x="1179660" y="207010"/>
                      <a:pt x="1173310" y="195580"/>
                      <a:pt x="1161880" y="187960"/>
                    </a:cubicBezTo>
                    <a:close/>
                  </a:path>
                </a:pathLst>
              </a:custGeom>
              <a:solidFill>
                <a:srgbClr val="3241E4"/>
              </a:solidFill>
            </p:spPr>
          </p:sp>
        </p:grpSp>
      </p:grpSp>
      <p:grpSp>
        <p:nvGrpSpPr>
          <p:cNvPr name="Group 9" id="9"/>
          <p:cNvGrpSpPr/>
          <p:nvPr/>
        </p:nvGrpSpPr>
        <p:grpSpPr>
          <a:xfrm rot="0">
            <a:off x="1648375" y="4301265"/>
            <a:ext cx="7626802" cy="1135380"/>
            <a:chOff x="0" y="0"/>
            <a:chExt cx="10169070" cy="151384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1046902" y="-47625"/>
              <a:ext cx="9122168" cy="15614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240"/>
                </a:lnSpc>
              </a:pPr>
              <a:r>
                <a:rPr lang="en-US" spc="-48" sz="4800">
                  <a:solidFill>
                    <a:srgbClr val="08104D"/>
                  </a:solidFill>
                  <a:latin typeface="Aileron Regular Bold"/>
                </a:rPr>
                <a:t>Objective</a:t>
              </a:r>
            </a:p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spc="-24" sz="2400">
                  <a:solidFill>
                    <a:srgbClr val="08104D"/>
                  </a:solidFill>
                  <a:cs typeface="Aileron Regular"/>
                </a:rPr>
                <a:t>วัตถุประสงค์</a:t>
              </a:r>
            </a:p>
          </p:txBody>
        </p:sp>
        <p:grpSp>
          <p:nvGrpSpPr>
            <p:cNvPr name="Group 11" id="11"/>
            <p:cNvGrpSpPr/>
            <p:nvPr/>
          </p:nvGrpSpPr>
          <p:grpSpPr>
            <a:xfrm rot="0">
              <a:off x="0" y="413359"/>
              <a:ext cx="679342" cy="247202"/>
              <a:chOff x="0" y="0"/>
              <a:chExt cx="1179660" cy="42926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0" y="-5080"/>
                <a:ext cx="1179660" cy="434340"/>
              </a:xfrm>
              <a:custGeom>
                <a:avLst/>
                <a:gdLst/>
                <a:ahLst/>
                <a:cxnLst/>
                <a:rect r="r" b="b" t="t" l="l"/>
                <a:pathLst>
                  <a:path h="434340" w="1179660">
                    <a:moveTo>
                      <a:pt x="1161880" y="187960"/>
                    </a:moveTo>
                    <a:lnTo>
                      <a:pt x="900260" y="11430"/>
                    </a:lnTo>
                    <a:cubicBezTo>
                      <a:pt x="882480" y="0"/>
                      <a:pt x="859620" y="3810"/>
                      <a:pt x="846920" y="21590"/>
                    </a:cubicBezTo>
                    <a:cubicBezTo>
                      <a:pt x="835490" y="39370"/>
                      <a:pt x="839300" y="62230"/>
                      <a:pt x="857080" y="74930"/>
                    </a:cubicBezTo>
                    <a:lnTo>
                      <a:pt x="1015830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1015830" y="257810"/>
                    </a:lnTo>
                    <a:lnTo>
                      <a:pt x="857080" y="364490"/>
                    </a:lnTo>
                    <a:cubicBezTo>
                      <a:pt x="839300" y="375920"/>
                      <a:pt x="835490" y="400050"/>
                      <a:pt x="846920" y="417830"/>
                    </a:cubicBezTo>
                    <a:cubicBezTo>
                      <a:pt x="854540" y="429260"/>
                      <a:pt x="865970" y="434340"/>
                      <a:pt x="878670" y="434340"/>
                    </a:cubicBezTo>
                    <a:cubicBezTo>
                      <a:pt x="886290" y="434340"/>
                      <a:pt x="893910" y="431800"/>
                      <a:pt x="900260" y="427990"/>
                    </a:cubicBezTo>
                    <a:lnTo>
                      <a:pt x="1163150" y="251460"/>
                    </a:lnTo>
                    <a:cubicBezTo>
                      <a:pt x="1173310" y="243840"/>
                      <a:pt x="1179660" y="232410"/>
                      <a:pt x="1179660" y="219710"/>
                    </a:cubicBezTo>
                    <a:cubicBezTo>
                      <a:pt x="1179660" y="207010"/>
                      <a:pt x="1173310" y="195580"/>
                      <a:pt x="1161880" y="187960"/>
                    </a:cubicBezTo>
                    <a:close/>
                  </a:path>
                </a:pathLst>
              </a:custGeom>
              <a:solidFill>
                <a:srgbClr val="3241E4"/>
              </a:solidFill>
            </p:spPr>
          </p:sp>
        </p:grpSp>
      </p:grpSp>
      <p:grpSp>
        <p:nvGrpSpPr>
          <p:cNvPr name="Group 13" id="13"/>
          <p:cNvGrpSpPr/>
          <p:nvPr/>
        </p:nvGrpSpPr>
        <p:grpSpPr>
          <a:xfrm rot="0">
            <a:off x="1648375" y="5741032"/>
            <a:ext cx="7800981" cy="1135380"/>
            <a:chOff x="0" y="0"/>
            <a:chExt cx="10401307" cy="151384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1046902" y="-47625"/>
              <a:ext cx="9354405" cy="15614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240"/>
                </a:lnSpc>
              </a:pPr>
              <a:r>
                <a:rPr lang="en-US" spc="-48" sz="4800">
                  <a:solidFill>
                    <a:srgbClr val="08104D"/>
                  </a:solidFill>
                  <a:latin typeface="Aileron Regular Bold"/>
                </a:rPr>
                <a:t>Theoretical Background</a:t>
              </a:r>
            </a:p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spc="-24" sz="2400">
                  <a:solidFill>
                    <a:srgbClr val="08104D"/>
                  </a:solidFill>
                  <a:cs typeface="Aileron Regular"/>
                </a:rPr>
                <a:t>ทฤษฎีที่เกี่ยวข้อง</a:t>
              </a:r>
            </a:p>
          </p:txBody>
        </p:sp>
        <p:grpSp>
          <p:nvGrpSpPr>
            <p:cNvPr name="Group 15" id="15"/>
            <p:cNvGrpSpPr/>
            <p:nvPr/>
          </p:nvGrpSpPr>
          <p:grpSpPr>
            <a:xfrm rot="0">
              <a:off x="0" y="448680"/>
              <a:ext cx="679342" cy="247202"/>
              <a:chOff x="0" y="0"/>
              <a:chExt cx="1179660" cy="429260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0" y="-5080"/>
                <a:ext cx="1179660" cy="434340"/>
              </a:xfrm>
              <a:custGeom>
                <a:avLst/>
                <a:gdLst/>
                <a:ahLst/>
                <a:cxnLst/>
                <a:rect r="r" b="b" t="t" l="l"/>
                <a:pathLst>
                  <a:path h="434340" w="1179660">
                    <a:moveTo>
                      <a:pt x="1161880" y="187960"/>
                    </a:moveTo>
                    <a:lnTo>
                      <a:pt x="900260" y="11430"/>
                    </a:lnTo>
                    <a:cubicBezTo>
                      <a:pt x="882480" y="0"/>
                      <a:pt x="859620" y="3810"/>
                      <a:pt x="846920" y="21590"/>
                    </a:cubicBezTo>
                    <a:cubicBezTo>
                      <a:pt x="835490" y="39370"/>
                      <a:pt x="839300" y="62230"/>
                      <a:pt x="857080" y="74930"/>
                    </a:cubicBezTo>
                    <a:lnTo>
                      <a:pt x="1015830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1015830" y="257810"/>
                    </a:lnTo>
                    <a:lnTo>
                      <a:pt x="857080" y="364490"/>
                    </a:lnTo>
                    <a:cubicBezTo>
                      <a:pt x="839300" y="375920"/>
                      <a:pt x="835490" y="400050"/>
                      <a:pt x="846920" y="417830"/>
                    </a:cubicBezTo>
                    <a:cubicBezTo>
                      <a:pt x="854540" y="429260"/>
                      <a:pt x="865970" y="434340"/>
                      <a:pt x="878670" y="434340"/>
                    </a:cubicBezTo>
                    <a:cubicBezTo>
                      <a:pt x="886290" y="434340"/>
                      <a:pt x="893910" y="431800"/>
                      <a:pt x="900260" y="427990"/>
                    </a:cubicBezTo>
                    <a:lnTo>
                      <a:pt x="1163150" y="251460"/>
                    </a:lnTo>
                    <a:cubicBezTo>
                      <a:pt x="1173310" y="243840"/>
                      <a:pt x="1179660" y="232410"/>
                      <a:pt x="1179660" y="219710"/>
                    </a:cubicBezTo>
                    <a:cubicBezTo>
                      <a:pt x="1179660" y="207010"/>
                      <a:pt x="1173310" y="195580"/>
                      <a:pt x="1161880" y="187960"/>
                    </a:cubicBezTo>
                    <a:close/>
                  </a:path>
                </a:pathLst>
              </a:custGeom>
              <a:solidFill>
                <a:srgbClr val="3241E4"/>
              </a:solidFill>
            </p:spPr>
          </p:sp>
        </p:grpSp>
      </p:grpSp>
      <p:sp>
        <p:nvSpPr>
          <p:cNvPr name="TextBox 17" id="17"/>
          <p:cNvSpPr txBox="true"/>
          <p:nvPr/>
        </p:nvSpPr>
        <p:spPr>
          <a:xfrm rot="0">
            <a:off x="1648375" y="981075"/>
            <a:ext cx="7393441" cy="1263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8000">
                <a:solidFill>
                  <a:srgbClr val="0B5884"/>
                </a:solidFill>
                <a:latin typeface="Aileron Heavy Bold"/>
              </a:rPr>
              <a:t>Topic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648375" y="7094279"/>
            <a:ext cx="7626802" cy="1162685"/>
            <a:chOff x="0" y="0"/>
            <a:chExt cx="10169070" cy="1550247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1046902" y="-57150"/>
              <a:ext cx="9122168" cy="1607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500"/>
                </a:lnSpc>
              </a:pPr>
              <a:r>
                <a:rPr lang="en-US" spc="-50" sz="5000">
                  <a:solidFill>
                    <a:srgbClr val="08104D"/>
                  </a:solidFill>
                  <a:latin typeface="Aileron Regular Bold"/>
                </a:rPr>
                <a:t>Related Work</a:t>
              </a:r>
            </a:p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spc="-24" sz="2400">
                  <a:solidFill>
                    <a:srgbClr val="08104D"/>
                  </a:solidFill>
                  <a:cs typeface="Aileron Regular"/>
                </a:rPr>
                <a:t>งานวิจัยที่เกี่ยวข้อง</a:t>
              </a:r>
            </a:p>
          </p:txBody>
        </p:sp>
        <p:grpSp>
          <p:nvGrpSpPr>
            <p:cNvPr name="Group 20" id="20"/>
            <p:cNvGrpSpPr/>
            <p:nvPr/>
          </p:nvGrpSpPr>
          <p:grpSpPr>
            <a:xfrm rot="0">
              <a:off x="0" y="413359"/>
              <a:ext cx="679342" cy="247202"/>
              <a:chOff x="0" y="0"/>
              <a:chExt cx="1179660" cy="429260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0" y="-5080"/>
                <a:ext cx="1179660" cy="434340"/>
              </a:xfrm>
              <a:custGeom>
                <a:avLst/>
                <a:gdLst/>
                <a:ahLst/>
                <a:cxnLst/>
                <a:rect r="r" b="b" t="t" l="l"/>
                <a:pathLst>
                  <a:path h="434340" w="1179660">
                    <a:moveTo>
                      <a:pt x="1161880" y="187960"/>
                    </a:moveTo>
                    <a:lnTo>
                      <a:pt x="900260" y="11430"/>
                    </a:lnTo>
                    <a:cubicBezTo>
                      <a:pt x="882480" y="0"/>
                      <a:pt x="859620" y="3810"/>
                      <a:pt x="846920" y="21590"/>
                    </a:cubicBezTo>
                    <a:cubicBezTo>
                      <a:pt x="835490" y="39370"/>
                      <a:pt x="839300" y="62230"/>
                      <a:pt x="857080" y="74930"/>
                    </a:cubicBezTo>
                    <a:lnTo>
                      <a:pt x="1015830" y="181610"/>
                    </a:lnTo>
                    <a:lnTo>
                      <a:pt x="0" y="181610"/>
                    </a:lnTo>
                    <a:lnTo>
                      <a:pt x="0" y="257810"/>
                    </a:lnTo>
                    <a:lnTo>
                      <a:pt x="1015830" y="257810"/>
                    </a:lnTo>
                    <a:lnTo>
                      <a:pt x="857080" y="364490"/>
                    </a:lnTo>
                    <a:cubicBezTo>
                      <a:pt x="839300" y="375920"/>
                      <a:pt x="835490" y="400050"/>
                      <a:pt x="846920" y="417830"/>
                    </a:cubicBezTo>
                    <a:cubicBezTo>
                      <a:pt x="854540" y="429260"/>
                      <a:pt x="865970" y="434340"/>
                      <a:pt x="878670" y="434340"/>
                    </a:cubicBezTo>
                    <a:cubicBezTo>
                      <a:pt x="886290" y="434340"/>
                      <a:pt x="893910" y="431800"/>
                      <a:pt x="900260" y="427990"/>
                    </a:cubicBezTo>
                    <a:lnTo>
                      <a:pt x="1163150" y="251460"/>
                    </a:lnTo>
                    <a:cubicBezTo>
                      <a:pt x="1173310" y="243840"/>
                      <a:pt x="1179660" y="232410"/>
                      <a:pt x="1179660" y="219710"/>
                    </a:cubicBezTo>
                    <a:cubicBezTo>
                      <a:pt x="1179660" y="207010"/>
                      <a:pt x="1173310" y="195580"/>
                      <a:pt x="1161880" y="187960"/>
                    </a:cubicBezTo>
                    <a:close/>
                  </a:path>
                </a:pathLst>
              </a:custGeom>
              <a:solidFill>
                <a:srgbClr val="3241E4"/>
              </a:solidFill>
            </p:spPr>
          </p:sp>
        </p:grpSp>
      </p:grpSp>
      <p:sp>
        <p:nvSpPr>
          <p:cNvPr name="TextBox 22" id="22"/>
          <p:cNvSpPr txBox="true"/>
          <p:nvPr/>
        </p:nvSpPr>
        <p:spPr>
          <a:xfrm rot="0">
            <a:off x="10762770" y="2871106"/>
            <a:ext cx="6841626" cy="1219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00"/>
              </a:lnSpc>
            </a:pPr>
            <a:r>
              <a:rPr lang="en-US" spc="-50" sz="5000">
                <a:solidFill>
                  <a:srgbClr val="08104D"/>
                </a:solidFill>
                <a:latin typeface="Aileron Regular Bold"/>
              </a:rPr>
              <a:t>Scope</a:t>
            </a:r>
          </a:p>
          <a:p>
            <a:pPr algn="l" marL="0" indent="0" lvl="0">
              <a:lnSpc>
                <a:spcPts val="3120"/>
              </a:lnSpc>
              <a:spcBef>
                <a:spcPct val="0"/>
              </a:spcBef>
            </a:pPr>
            <a:r>
              <a:rPr lang="en-US" spc="-24" sz="2400">
                <a:solidFill>
                  <a:srgbClr val="08104D"/>
                </a:solidFill>
                <a:cs typeface="Aileron Regular"/>
              </a:rPr>
              <a:t>ขอบเขตของโครงงาน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9891868" y="3161696"/>
            <a:ext cx="509507" cy="185402"/>
            <a:chOff x="0" y="0"/>
            <a:chExt cx="1179660" cy="429260"/>
          </a:xfrm>
        </p:grpSpPr>
        <p:sp>
          <p:nvSpPr>
            <p:cNvPr name="Freeform 24" id="24"/>
            <p:cNvSpPr/>
            <p:nvPr/>
          </p:nvSpPr>
          <p:spPr>
            <a:xfrm>
              <a:off x="0" y="-5080"/>
              <a:ext cx="1179660" cy="434340"/>
            </a:xfrm>
            <a:custGeom>
              <a:avLst/>
              <a:gdLst/>
              <a:ahLst/>
              <a:cxnLst/>
              <a:rect r="r" b="b" t="t" l="l"/>
              <a:pathLst>
                <a:path h="434340" w="1179660">
                  <a:moveTo>
                    <a:pt x="1161880" y="187960"/>
                  </a:moveTo>
                  <a:lnTo>
                    <a:pt x="900260" y="11430"/>
                  </a:lnTo>
                  <a:cubicBezTo>
                    <a:pt x="882480" y="0"/>
                    <a:pt x="859620" y="3810"/>
                    <a:pt x="846920" y="21590"/>
                  </a:cubicBezTo>
                  <a:cubicBezTo>
                    <a:pt x="835490" y="39370"/>
                    <a:pt x="839300" y="62230"/>
                    <a:pt x="857080" y="74930"/>
                  </a:cubicBezTo>
                  <a:lnTo>
                    <a:pt x="101583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15830" y="257810"/>
                  </a:lnTo>
                  <a:lnTo>
                    <a:pt x="857080" y="364490"/>
                  </a:lnTo>
                  <a:cubicBezTo>
                    <a:pt x="839300" y="375920"/>
                    <a:pt x="835490" y="400050"/>
                    <a:pt x="846920" y="417830"/>
                  </a:cubicBezTo>
                  <a:cubicBezTo>
                    <a:pt x="854540" y="429260"/>
                    <a:pt x="865970" y="434340"/>
                    <a:pt x="878670" y="434340"/>
                  </a:cubicBezTo>
                  <a:cubicBezTo>
                    <a:pt x="886290" y="434340"/>
                    <a:pt x="893910" y="431800"/>
                    <a:pt x="900260" y="427990"/>
                  </a:cubicBezTo>
                  <a:lnTo>
                    <a:pt x="1163150" y="251460"/>
                  </a:lnTo>
                  <a:cubicBezTo>
                    <a:pt x="1173310" y="243840"/>
                    <a:pt x="1179660" y="232410"/>
                    <a:pt x="1179660" y="219710"/>
                  </a:cubicBezTo>
                  <a:cubicBezTo>
                    <a:pt x="1179660" y="207010"/>
                    <a:pt x="1173310" y="195580"/>
                    <a:pt x="1161880" y="187960"/>
                  </a:cubicBezTo>
                  <a:close/>
                </a:path>
              </a:pathLst>
            </a:custGeom>
            <a:solidFill>
              <a:srgbClr val="3241E4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0762770" y="4244115"/>
            <a:ext cx="6841626" cy="1219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00"/>
              </a:lnSpc>
            </a:pPr>
            <a:r>
              <a:rPr lang="en-US" spc="-50" sz="5000">
                <a:solidFill>
                  <a:srgbClr val="08104D"/>
                </a:solidFill>
                <a:latin typeface="Aileron Regular Bold"/>
              </a:rPr>
              <a:t>Project Development</a:t>
            </a:r>
          </a:p>
          <a:p>
            <a:pPr algn="l" marL="0" indent="0" lvl="0">
              <a:lnSpc>
                <a:spcPts val="3120"/>
              </a:lnSpc>
              <a:spcBef>
                <a:spcPct val="0"/>
              </a:spcBef>
            </a:pPr>
            <a:r>
              <a:rPr lang="en-US" spc="-24" sz="2400">
                <a:solidFill>
                  <a:srgbClr val="08104D"/>
                </a:solidFill>
                <a:cs typeface="Aileron Regular"/>
              </a:rPr>
              <a:t>การพัฒนาโครงงาน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9891868" y="4588097"/>
            <a:ext cx="509507" cy="185402"/>
            <a:chOff x="0" y="0"/>
            <a:chExt cx="1179660" cy="429260"/>
          </a:xfrm>
        </p:grpSpPr>
        <p:sp>
          <p:nvSpPr>
            <p:cNvPr name="Freeform 27" id="27"/>
            <p:cNvSpPr/>
            <p:nvPr/>
          </p:nvSpPr>
          <p:spPr>
            <a:xfrm>
              <a:off x="0" y="-5080"/>
              <a:ext cx="1179660" cy="434340"/>
            </a:xfrm>
            <a:custGeom>
              <a:avLst/>
              <a:gdLst/>
              <a:ahLst/>
              <a:cxnLst/>
              <a:rect r="r" b="b" t="t" l="l"/>
              <a:pathLst>
                <a:path h="434340" w="1179660">
                  <a:moveTo>
                    <a:pt x="1161880" y="187960"/>
                  </a:moveTo>
                  <a:lnTo>
                    <a:pt x="900260" y="11430"/>
                  </a:lnTo>
                  <a:cubicBezTo>
                    <a:pt x="882480" y="0"/>
                    <a:pt x="859620" y="3810"/>
                    <a:pt x="846920" y="21590"/>
                  </a:cubicBezTo>
                  <a:cubicBezTo>
                    <a:pt x="835490" y="39370"/>
                    <a:pt x="839300" y="62230"/>
                    <a:pt x="857080" y="74930"/>
                  </a:cubicBezTo>
                  <a:lnTo>
                    <a:pt x="101583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15830" y="257810"/>
                  </a:lnTo>
                  <a:lnTo>
                    <a:pt x="857080" y="364490"/>
                  </a:lnTo>
                  <a:cubicBezTo>
                    <a:pt x="839300" y="375920"/>
                    <a:pt x="835490" y="400050"/>
                    <a:pt x="846920" y="417830"/>
                  </a:cubicBezTo>
                  <a:cubicBezTo>
                    <a:pt x="854540" y="429260"/>
                    <a:pt x="865970" y="434340"/>
                    <a:pt x="878670" y="434340"/>
                  </a:cubicBezTo>
                  <a:cubicBezTo>
                    <a:pt x="886290" y="434340"/>
                    <a:pt x="893910" y="431800"/>
                    <a:pt x="900260" y="427990"/>
                  </a:cubicBezTo>
                  <a:lnTo>
                    <a:pt x="1163150" y="251460"/>
                  </a:lnTo>
                  <a:cubicBezTo>
                    <a:pt x="1173310" y="243840"/>
                    <a:pt x="1179660" y="232410"/>
                    <a:pt x="1179660" y="219710"/>
                  </a:cubicBezTo>
                  <a:cubicBezTo>
                    <a:pt x="1179660" y="207010"/>
                    <a:pt x="1173310" y="195580"/>
                    <a:pt x="1161880" y="187960"/>
                  </a:cubicBezTo>
                  <a:close/>
                </a:path>
              </a:pathLst>
            </a:custGeom>
            <a:solidFill>
              <a:srgbClr val="3241E4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10762770" y="5683882"/>
            <a:ext cx="6841626" cy="1219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00"/>
              </a:lnSpc>
            </a:pPr>
            <a:r>
              <a:rPr lang="en-US" spc="-50" sz="5000">
                <a:solidFill>
                  <a:srgbClr val="08104D"/>
                </a:solidFill>
                <a:latin typeface="Aileron Regular Bold"/>
              </a:rPr>
              <a:t>Experiment</a:t>
            </a:r>
          </a:p>
          <a:p>
            <a:pPr algn="l" marL="0" indent="0" lvl="0">
              <a:lnSpc>
                <a:spcPts val="3120"/>
              </a:lnSpc>
              <a:spcBef>
                <a:spcPct val="0"/>
              </a:spcBef>
            </a:pPr>
            <a:r>
              <a:rPr lang="en-US" spc="-24" sz="2400">
                <a:solidFill>
                  <a:srgbClr val="08104D"/>
                </a:solidFill>
                <a:cs typeface="Aileron Regular"/>
              </a:rPr>
              <a:t>ผลการศึกษาเทคโนโลยีที่ใช้พัฒนา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9891868" y="6123321"/>
            <a:ext cx="509507" cy="185402"/>
            <a:chOff x="0" y="0"/>
            <a:chExt cx="1179660" cy="429260"/>
          </a:xfrm>
        </p:grpSpPr>
        <p:sp>
          <p:nvSpPr>
            <p:cNvPr name="Freeform 30" id="30"/>
            <p:cNvSpPr/>
            <p:nvPr/>
          </p:nvSpPr>
          <p:spPr>
            <a:xfrm>
              <a:off x="0" y="-5080"/>
              <a:ext cx="1179660" cy="434340"/>
            </a:xfrm>
            <a:custGeom>
              <a:avLst/>
              <a:gdLst/>
              <a:ahLst/>
              <a:cxnLst/>
              <a:rect r="r" b="b" t="t" l="l"/>
              <a:pathLst>
                <a:path h="434340" w="1179660">
                  <a:moveTo>
                    <a:pt x="1161880" y="187960"/>
                  </a:moveTo>
                  <a:lnTo>
                    <a:pt x="900260" y="11430"/>
                  </a:lnTo>
                  <a:cubicBezTo>
                    <a:pt x="882480" y="0"/>
                    <a:pt x="859620" y="3810"/>
                    <a:pt x="846920" y="21590"/>
                  </a:cubicBezTo>
                  <a:cubicBezTo>
                    <a:pt x="835490" y="39370"/>
                    <a:pt x="839300" y="62230"/>
                    <a:pt x="857080" y="74930"/>
                  </a:cubicBezTo>
                  <a:lnTo>
                    <a:pt x="101583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15830" y="257810"/>
                  </a:lnTo>
                  <a:lnTo>
                    <a:pt x="857080" y="364490"/>
                  </a:lnTo>
                  <a:cubicBezTo>
                    <a:pt x="839300" y="375920"/>
                    <a:pt x="835490" y="400050"/>
                    <a:pt x="846920" y="417830"/>
                  </a:cubicBezTo>
                  <a:cubicBezTo>
                    <a:pt x="854540" y="429260"/>
                    <a:pt x="865970" y="434340"/>
                    <a:pt x="878670" y="434340"/>
                  </a:cubicBezTo>
                  <a:cubicBezTo>
                    <a:pt x="886290" y="434340"/>
                    <a:pt x="893910" y="431800"/>
                    <a:pt x="900260" y="427990"/>
                  </a:cubicBezTo>
                  <a:lnTo>
                    <a:pt x="1163150" y="251460"/>
                  </a:lnTo>
                  <a:cubicBezTo>
                    <a:pt x="1173310" y="243840"/>
                    <a:pt x="1179660" y="232410"/>
                    <a:pt x="1179660" y="219710"/>
                  </a:cubicBezTo>
                  <a:cubicBezTo>
                    <a:pt x="1179660" y="207010"/>
                    <a:pt x="1173310" y="195580"/>
                    <a:pt x="1161880" y="187960"/>
                  </a:cubicBezTo>
                  <a:close/>
                </a:path>
              </a:pathLst>
            </a:custGeom>
            <a:solidFill>
              <a:srgbClr val="3241E4"/>
            </a:solid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10762770" y="7037129"/>
            <a:ext cx="6841626" cy="1219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00"/>
              </a:lnSpc>
            </a:pPr>
            <a:r>
              <a:rPr lang="en-US" spc="-50" sz="5000">
                <a:solidFill>
                  <a:srgbClr val="08104D"/>
                </a:solidFill>
                <a:latin typeface="Aileron Regular Bold"/>
              </a:rPr>
              <a:t>Expected Benefit</a:t>
            </a:r>
          </a:p>
          <a:p>
            <a:pPr algn="l" marL="0" indent="0" lvl="0">
              <a:lnSpc>
                <a:spcPts val="3120"/>
              </a:lnSpc>
              <a:spcBef>
                <a:spcPct val="0"/>
              </a:spcBef>
            </a:pPr>
            <a:r>
              <a:rPr lang="en-US" spc="-24" sz="2400">
                <a:solidFill>
                  <a:srgbClr val="08104D"/>
                </a:solidFill>
                <a:cs typeface="Aileron Regular"/>
              </a:rPr>
              <a:t>ประโยชน์ที่คาดว่าจะได้รับ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9891868" y="7490220"/>
            <a:ext cx="509507" cy="185402"/>
            <a:chOff x="0" y="0"/>
            <a:chExt cx="1179660" cy="429260"/>
          </a:xfrm>
        </p:grpSpPr>
        <p:sp>
          <p:nvSpPr>
            <p:cNvPr name="Freeform 33" id="33"/>
            <p:cNvSpPr/>
            <p:nvPr/>
          </p:nvSpPr>
          <p:spPr>
            <a:xfrm>
              <a:off x="0" y="-5080"/>
              <a:ext cx="1179660" cy="434340"/>
            </a:xfrm>
            <a:custGeom>
              <a:avLst/>
              <a:gdLst/>
              <a:ahLst/>
              <a:cxnLst/>
              <a:rect r="r" b="b" t="t" l="l"/>
              <a:pathLst>
                <a:path h="434340" w="1179660">
                  <a:moveTo>
                    <a:pt x="1161880" y="187960"/>
                  </a:moveTo>
                  <a:lnTo>
                    <a:pt x="900260" y="11430"/>
                  </a:lnTo>
                  <a:cubicBezTo>
                    <a:pt x="882480" y="0"/>
                    <a:pt x="859620" y="3810"/>
                    <a:pt x="846920" y="21590"/>
                  </a:cubicBezTo>
                  <a:cubicBezTo>
                    <a:pt x="835490" y="39370"/>
                    <a:pt x="839300" y="62230"/>
                    <a:pt x="857080" y="74930"/>
                  </a:cubicBezTo>
                  <a:lnTo>
                    <a:pt x="101583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15830" y="257810"/>
                  </a:lnTo>
                  <a:lnTo>
                    <a:pt x="857080" y="364490"/>
                  </a:lnTo>
                  <a:cubicBezTo>
                    <a:pt x="839300" y="375920"/>
                    <a:pt x="835490" y="400050"/>
                    <a:pt x="846920" y="417830"/>
                  </a:cubicBezTo>
                  <a:cubicBezTo>
                    <a:pt x="854540" y="429260"/>
                    <a:pt x="865970" y="434340"/>
                    <a:pt x="878670" y="434340"/>
                  </a:cubicBezTo>
                  <a:cubicBezTo>
                    <a:pt x="886290" y="434340"/>
                    <a:pt x="893910" y="431800"/>
                    <a:pt x="900260" y="427990"/>
                  </a:cubicBezTo>
                  <a:lnTo>
                    <a:pt x="1163150" y="251460"/>
                  </a:lnTo>
                  <a:cubicBezTo>
                    <a:pt x="1173310" y="243840"/>
                    <a:pt x="1179660" y="232410"/>
                    <a:pt x="1179660" y="219710"/>
                  </a:cubicBezTo>
                  <a:cubicBezTo>
                    <a:pt x="1179660" y="207010"/>
                    <a:pt x="1173310" y="195580"/>
                    <a:pt x="1161880" y="187960"/>
                  </a:cubicBezTo>
                  <a:close/>
                </a:path>
              </a:pathLst>
            </a:custGeom>
            <a:solidFill>
              <a:srgbClr val="3241E4"/>
            </a:solid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54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396132" y="9483972"/>
            <a:ext cx="1495736" cy="803028"/>
            <a:chOff x="0" y="0"/>
            <a:chExt cx="2354580" cy="126412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353310" cy="1264123"/>
            </a:xfrm>
            <a:custGeom>
              <a:avLst/>
              <a:gdLst/>
              <a:ahLst/>
              <a:cxnLst/>
              <a:rect r="r" b="b" t="t" l="l"/>
              <a:pathLst>
                <a:path h="1264123" w="2353310">
                  <a:moveTo>
                    <a:pt x="784860" y="1196813"/>
                  </a:moveTo>
                  <a:cubicBezTo>
                    <a:pt x="905510" y="1237453"/>
                    <a:pt x="1042670" y="1264123"/>
                    <a:pt x="1177290" y="1264123"/>
                  </a:cubicBezTo>
                  <a:cubicBezTo>
                    <a:pt x="1311910" y="1264123"/>
                    <a:pt x="1441450" y="1241263"/>
                    <a:pt x="1560830" y="1200623"/>
                  </a:cubicBezTo>
                  <a:cubicBezTo>
                    <a:pt x="1563370" y="1199353"/>
                    <a:pt x="1565910" y="1199353"/>
                    <a:pt x="1568450" y="1198083"/>
                  </a:cubicBezTo>
                  <a:cubicBezTo>
                    <a:pt x="2016760" y="1035523"/>
                    <a:pt x="2346960" y="606263"/>
                    <a:pt x="2353310" y="1095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516"/>
                  </a:lnTo>
                  <a:cubicBezTo>
                    <a:pt x="6350" y="608803"/>
                    <a:pt x="331470" y="1038063"/>
                    <a:pt x="784860" y="1196813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9004563" y="9805808"/>
            <a:ext cx="278873" cy="438229"/>
          </a:xfrm>
          <a:prstGeom prst="rect">
            <a:avLst/>
          </a:prstGeom>
        </p:spPr>
      </p:pic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6220702" y="1897551"/>
            <a:ext cx="407728" cy="407728"/>
            <a:chOff x="0" y="0"/>
            <a:chExt cx="1708150" cy="170815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3124384" y="8419867"/>
            <a:ext cx="338474" cy="338474"/>
            <a:chOff x="1371600" y="6705600"/>
            <a:chExt cx="10972800" cy="10972800"/>
          </a:xfrm>
        </p:grpSpPr>
        <p:sp>
          <p:nvSpPr>
            <p:cNvPr name="Freeform 8" id="8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4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606163"/>
            <a:ext cx="6158245" cy="638292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38743" y="2435335"/>
            <a:ext cx="6158245" cy="5727168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02892" y="1528659"/>
            <a:ext cx="368892" cy="368892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9865859" y="3906390"/>
            <a:ext cx="7393441" cy="2095330"/>
            <a:chOff x="0" y="0"/>
            <a:chExt cx="9857922" cy="2793773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47625"/>
              <a:ext cx="9857922" cy="1659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08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ECF2FE"/>
                  </a:solidFill>
                  <a:latin typeface="Aileron Heavy Bold"/>
                </a:rPr>
                <a:t>Motivation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2084309"/>
              <a:ext cx="9857922" cy="7094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44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ECF2FE"/>
                  </a:solidFill>
                  <a:cs typeface="Aileron Regular"/>
                </a:rPr>
                <a:t>ที่มาและความสำคัญ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54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396132" y="9483972"/>
            <a:ext cx="1495736" cy="803028"/>
            <a:chOff x="0" y="0"/>
            <a:chExt cx="2354580" cy="126412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353310" cy="1264123"/>
            </a:xfrm>
            <a:custGeom>
              <a:avLst/>
              <a:gdLst/>
              <a:ahLst/>
              <a:cxnLst/>
              <a:rect r="r" b="b" t="t" l="l"/>
              <a:pathLst>
                <a:path h="1264123" w="2353310">
                  <a:moveTo>
                    <a:pt x="784860" y="1196813"/>
                  </a:moveTo>
                  <a:cubicBezTo>
                    <a:pt x="905510" y="1237453"/>
                    <a:pt x="1042670" y="1264123"/>
                    <a:pt x="1177290" y="1264123"/>
                  </a:cubicBezTo>
                  <a:cubicBezTo>
                    <a:pt x="1311910" y="1264123"/>
                    <a:pt x="1441450" y="1241263"/>
                    <a:pt x="1560830" y="1200623"/>
                  </a:cubicBezTo>
                  <a:cubicBezTo>
                    <a:pt x="1563370" y="1199353"/>
                    <a:pt x="1565910" y="1199353"/>
                    <a:pt x="1568450" y="1198083"/>
                  </a:cubicBezTo>
                  <a:cubicBezTo>
                    <a:pt x="2016760" y="1035523"/>
                    <a:pt x="2346960" y="606263"/>
                    <a:pt x="2353310" y="1095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516"/>
                  </a:lnTo>
                  <a:cubicBezTo>
                    <a:pt x="6350" y="608803"/>
                    <a:pt x="331470" y="1038063"/>
                    <a:pt x="784860" y="1196813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9004563" y="9805808"/>
            <a:ext cx="278873" cy="43822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302068" y="1225208"/>
            <a:ext cx="9683864" cy="812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00"/>
              </a:lnSpc>
              <a:spcBef>
                <a:spcPct val="0"/>
              </a:spcBef>
            </a:pPr>
            <a:r>
              <a:rPr lang="en-US" spc="-49" sz="5000">
                <a:solidFill>
                  <a:srgbClr val="ECF2FE"/>
                </a:solidFill>
                <a:cs typeface="Aileron Regular Bold"/>
              </a:rPr>
              <a:t>ปัญหาที่พวกเราเล็งเห็น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85548" y="2716289"/>
            <a:ext cx="14501319" cy="2428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4"/>
              </a:lnSpc>
            </a:pPr>
            <a:r>
              <a:rPr lang="en-US" spc="-29" sz="2957">
                <a:solidFill>
                  <a:srgbClr val="ECF2FE"/>
                </a:solidFill>
                <a:cs typeface="Aileron Heavy"/>
              </a:rPr>
              <a:t>การนำข้อมูลผลการเรียนของนักศึกษาในอดีตมาใช้ประโยชน์ในการบริหารหลักสูตร และนำมาวิเคราะห์ผลเพื่อช่วยในการวางแผนการเรียนของนักศึกษา จะสามารถช่วยอาจารย์และบุคลากรที่เกี่ยวข้องกับการศึกษาในด้านของการบริหารหลักสูตร เพื่อวางแผนการเพิ่มหรือลดจำนวนผู้เรียนในรายวิชาต่าง ๆ ซึ่งส่งผลต่อการผลิตบัณฑิต</a:t>
            </a:r>
            <a:r>
              <a:rPr lang="en-US" spc="-4" sz="2957">
                <a:solidFill>
                  <a:srgbClr val="ECF2FE"/>
                </a:solidFill>
                <a:cs typeface="Arimo"/>
              </a:rPr>
              <a:t>ด้านต่าง ๆ ได้</a:t>
            </a:r>
          </a:p>
          <a:p>
            <a:pPr marL="0" indent="0" lvl="0">
              <a:lnSpc>
                <a:spcPts val="3844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4302068" y="5194215"/>
            <a:ext cx="9683864" cy="812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00"/>
              </a:lnSpc>
              <a:spcBef>
                <a:spcPct val="0"/>
              </a:spcBef>
            </a:pPr>
            <a:r>
              <a:rPr lang="en-US" spc="-49" sz="5000">
                <a:solidFill>
                  <a:srgbClr val="ECF2FE"/>
                </a:solidFill>
                <a:latin typeface="Aileron Regular Bold"/>
              </a:rPr>
              <a:t>Solution !!!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03447" y="6615766"/>
            <a:ext cx="14483420" cy="1957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892"/>
              </a:lnSpc>
              <a:spcBef>
                <a:spcPct val="0"/>
              </a:spcBef>
            </a:pPr>
            <a:r>
              <a:rPr lang="en-US" spc="-29" sz="2994">
                <a:solidFill>
                  <a:srgbClr val="ECF2FE"/>
                </a:solidFill>
                <a:cs typeface="Aileron Heavy"/>
              </a:rPr>
              <a:t>ดังนั้นผู้จัดทำจึงได้เห็นถึงความสำคัญการประเมินสถานะของหลักสูตร  ของระบบแนะนำการวางแผน การคาดการณ์ จากการใช้ความรู้ทางด้าน Data Analytics, Prediction และระบบ Data Visualization โดยใช้ข้อมูลผลการเรียนของนักศึกษาในอดีต เพื่อพัฒนาระบบช่วยเหลือ และตอบโจทย์ให้แก่นักศึกษาและบุคคลากรทางการศึกษาหรือบุคคลที่เกี่ยวข้องได้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774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396132" y="9483972"/>
            <a:ext cx="1495736" cy="803028"/>
            <a:chOff x="0" y="0"/>
            <a:chExt cx="2354580" cy="126412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353310" cy="1264123"/>
            </a:xfrm>
            <a:custGeom>
              <a:avLst/>
              <a:gdLst/>
              <a:ahLst/>
              <a:cxnLst/>
              <a:rect r="r" b="b" t="t" l="l"/>
              <a:pathLst>
                <a:path h="1264123" w="2353310">
                  <a:moveTo>
                    <a:pt x="784860" y="1196813"/>
                  </a:moveTo>
                  <a:cubicBezTo>
                    <a:pt x="905510" y="1237453"/>
                    <a:pt x="1042670" y="1264123"/>
                    <a:pt x="1177290" y="1264123"/>
                  </a:cubicBezTo>
                  <a:cubicBezTo>
                    <a:pt x="1311910" y="1264123"/>
                    <a:pt x="1441450" y="1241263"/>
                    <a:pt x="1560830" y="1200623"/>
                  </a:cubicBezTo>
                  <a:cubicBezTo>
                    <a:pt x="1563370" y="1199353"/>
                    <a:pt x="1565910" y="1199353"/>
                    <a:pt x="1568450" y="1198083"/>
                  </a:cubicBezTo>
                  <a:cubicBezTo>
                    <a:pt x="2016760" y="1035523"/>
                    <a:pt x="2346960" y="606263"/>
                    <a:pt x="2353310" y="1095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516"/>
                  </a:lnTo>
                  <a:cubicBezTo>
                    <a:pt x="6350" y="608803"/>
                    <a:pt x="331470" y="1038063"/>
                    <a:pt x="784860" y="1196813"/>
                  </a:cubicBezTo>
                  <a:close/>
                </a:path>
              </a:pathLst>
            </a:custGeom>
            <a:solidFill>
              <a:srgbClr val="ECF2FE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9004563" y="9805808"/>
            <a:ext cx="278873" cy="43822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89767" y="2241782"/>
            <a:ext cx="6402809" cy="663641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6541" y="2034617"/>
            <a:ext cx="6735786" cy="6432676"/>
          </a:xfrm>
          <a:prstGeom prst="rect">
            <a:avLst/>
          </a:prstGeom>
        </p:spPr>
      </p:pic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589767" y="3773877"/>
            <a:ext cx="570534" cy="570534"/>
            <a:chOff x="0" y="0"/>
            <a:chExt cx="1708150" cy="170815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6809532" y="8525169"/>
            <a:ext cx="353023" cy="353023"/>
            <a:chOff x="1371600" y="6705600"/>
            <a:chExt cx="10972800" cy="10972800"/>
          </a:xfrm>
        </p:grpSpPr>
        <p:sp>
          <p:nvSpPr>
            <p:cNvPr name="Freeform 10" id="10"/>
            <p:cNvSpPr/>
            <p:nvPr/>
          </p:nvSpPr>
          <p:spPr>
            <a:xfrm>
              <a:off x="1362808" y="6434629"/>
              <a:ext cx="10990384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4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4" y="11514742"/>
                    <a:pt x="6544389" y="11514742"/>
                    <a:pt x="8245499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499" y="985520"/>
                  </a:cubicBezTo>
                  <a:cubicBezTo>
                    <a:pt x="6544389" y="0"/>
                    <a:pt x="4445994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3E5445"/>
            </a:solid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424784" y="1408808"/>
            <a:ext cx="384748" cy="384748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10091332" y="3968479"/>
            <a:ext cx="6829758" cy="1971152"/>
            <a:chOff x="0" y="0"/>
            <a:chExt cx="9106344" cy="2628203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47625"/>
              <a:ext cx="9106344" cy="1659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008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ECF2FE"/>
                  </a:solidFill>
                  <a:latin typeface="Aileron Heavy Bold"/>
                </a:rPr>
                <a:t>Objective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918739"/>
              <a:ext cx="9106344" cy="7094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544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ECF2FE"/>
                  </a:solidFill>
                  <a:cs typeface="Aileron Regular"/>
                </a:rPr>
                <a:t>วัตถุประสงค์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774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8396132" y="9483972"/>
            <a:ext cx="1495736" cy="803028"/>
            <a:chOff x="0" y="0"/>
            <a:chExt cx="2354580" cy="1264123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353310" cy="1264123"/>
            </a:xfrm>
            <a:custGeom>
              <a:avLst/>
              <a:gdLst/>
              <a:ahLst/>
              <a:cxnLst/>
              <a:rect r="r" b="b" t="t" l="l"/>
              <a:pathLst>
                <a:path h="1264123" w="2353310">
                  <a:moveTo>
                    <a:pt x="784860" y="1196813"/>
                  </a:moveTo>
                  <a:cubicBezTo>
                    <a:pt x="905510" y="1237453"/>
                    <a:pt x="1042670" y="1264123"/>
                    <a:pt x="1177290" y="1264123"/>
                  </a:cubicBezTo>
                  <a:cubicBezTo>
                    <a:pt x="1311910" y="1264123"/>
                    <a:pt x="1441450" y="1241263"/>
                    <a:pt x="1560830" y="1200623"/>
                  </a:cubicBezTo>
                  <a:cubicBezTo>
                    <a:pt x="1563370" y="1199353"/>
                    <a:pt x="1565910" y="1199353"/>
                    <a:pt x="1568450" y="1198083"/>
                  </a:cubicBezTo>
                  <a:cubicBezTo>
                    <a:pt x="2016760" y="1035523"/>
                    <a:pt x="2346960" y="606263"/>
                    <a:pt x="2353310" y="109551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9516"/>
                  </a:lnTo>
                  <a:cubicBezTo>
                    <a:pt x="6350" y="608803"/>
                    <a:pt x="331470" y="1038063"/>
                    <a:pt x="784860" y="1196813"/>
                  </a:cubicBezTo>
                  <a:close/>
                </a:path>
              </a:pathLst>
            </a:custGeom>
            <a:solidFill>
              <a:srgbClr val="3E5445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9004563" y="9805808"/>
            <a:ext cx="278873" cy="43822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25638" y="3603909"/>
            <a:ext cx="2592060" cy="208312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513996" y="1234740"/>
            <a:ext cx="9260009" cy="1264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8000">
                <a:solidFill>
                  <a:srgbClr val="ECF2FE"/>
                </a:solidFill>
                <a:latin typeface="Aileron Heavy Bold"/>
              </a:rPr>
              <a:t>Objective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63115" y="6250432"/>
            <a:ext cx="7408640" cy="2502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975"/>
              </a:lnSpc>
              <a:spcBef>
                <a:spcPct val="0"/>
              </a:spcBef>
            </a:pPr>
            <a:r>
              <a:rPr lang="en-US" sz="2799">
                <a:solidFill>
                  <a:srgbClr val="ECF2FE"/>
                </a:solidFill>
                <a:latin typeface="Aileron Regular"/>
              </a:rPr>
              <a:t>2. ประมวลผลข้อมูลผลการเรียนของนักศึกษาในอดีต และข้อมูลจากแบบสำรวจการมีงานทำของบัณฑิต และทำแผนภาพกราฟิกเพื่อนำเสนอข้อมูลอำนวยความสะดวกในการบริหารหลักสูตร เช่น ถ้าต้องการผลิตบัณฑิตจำนวน X คน จะต้องเปิดวิชาอะไร จำนวนเท่าไหร่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18451" y="6250432"/>
            <a:ext cx="6677681" cy="1997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975"/>
              </a:lnSpc>
              <a:spcBef>
                <a:spcPct val="0"/>
              </a:spcBef>
            </a:pPr>
            <a:r>
              <a:rPr lang="en-US" sz="2799">
                <a:solidFill>
                  <a:srgbClr val="ECF2FE"/>
                </a:solidFill>
                <a:latin typeface="Aileron Regular"/>
              </a:rPr>
              <a:t>1. เพื่อนำข้อมูลของผลการเรียนของนักศึกษาในอดีต และข้อมูลจากแบบสำรวจการมีงานทำของบัณฑิตมาใช้ในการวางแผนการเรียนหรือประเมินอาชีพในอนาคตของนักศึกษาได้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DAFARt2qEs4</dc:identifier>
  <dcterms:modified xsi:type="dcterms:W3CDTF">2011-08-01T06:04:30Z</dcterms:modified>
  <cp:revision>1</cp:revision>
  <dc:title>Recommendation System for CE Curriculum administrators</dc:title>
</cp:coreProperties>
</file>